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9" r:id="rId3"/>
  </p:sldMasterIdLst>
  <p:notesMasterIdLst>
    <p:notesMasterId r:id="rId15"/>
  </p:notesMasterIdLst>
  <p:handoutMasterIdLst>
    <p:handoutMasterId r:id="rId16"/>
  </p:handoutMasterIdLst>
  <p:sldIdLst>
    <p:sldId id="266" r:id="rId4"/>
    <p:sldId id="267" r:id="rId5"/>
    <p:sldId id="297" r:id="rId6"/>
    <p:sldId id="270" r:id="rId7"/>
    <p:sldId id="287" r:id="rId8"/>
    <p:sldId id="292" r:id="rId9"/>
    <p:sldId id="289" r:id="rId10"/>
    <p:sldId id="290" r:id="rId11"/>
    <p:sldId id="291" r:id="rId12"/>
    <p:sldId id="300" r:id="rId13"/>
    <p:sldId id="28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s Cuellar" initials="C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6391" autoAdjust="0"/>
  </p:normalViewPr>
  <p:slideViewPr>
    <p:cSldViewPr>
      <p:cViewPr varScale="1">
        <p:scale>
          <a:sx n="74" d="100"/>
          <a:sy n="74" d="100"/>
        </p:scale>
        <p:origin x="-205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D05E033-BFCB-4B85-AE77-4B4425E0AF93}" type="datetimeFigureOut">
              <a:rPr lang="en-US" smtClean="0"/>
              <a:t>9/16/2013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A46CF1-1810-443A-A146-3D252FCB1BF0}" type="slidenum">
              <a:rPr lang="en-US" smtClean="0"/>
              <a:t>‹#›</a:t>
            </a:fld>
            <a:endParaRPr lang="en-US"/>
          </a:p>
        </p:txBody>
      </p:sp>
    </p:spTree>
    <p:extLst>
      <p:ext uri="{BB962C8B-B14F-4D97-AF65-F5344CB8AC3E}">
        <p14:creationId xmlns:p14="http://schemas.microsoft.com/office/powerpoint/2010/main" val="152813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6208C3-451C-47C5-BB57-86260273EDFA}" type="datetimeFigureOut">
              <a:rPr lang="en-US" smtClean="0"/>
              <a:t>9/16/2013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E5C2B5-0999-47C3-B3B8-F4843491DFF0}" type="slidenum">
              <a:rPr lang="en-US" smtClean="0"/>
              <a:t>‹#›</a:t>
            </a:fld>
            <a:endParaRPr lang="en-US"/>
          </a:p>
        </p:txBody>
      </p:sp>
    </p:spTree>
    <p:extLst>
      <p:ext uri="{BB962C8B-B14F-4D97-AF65-F5344CB8AC3E}">
        <p14:creationId xmlns:p14="http://schemas.microsoft.com/office/powerpoint/2010/main" val="356564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a:t>
            </a:fld>
            <a:endParaRPr lang="en-US" dirty="0">
              <a:solidFill>
                <a:prstClr val="black"/>
              </a:solidFill>
            </a:endParaRPr>
          </a:p>
        </p:txBody>
      </p:sp>
      <p:sp>
        <p:nvSpPr>
          <p:cNvPr id="5" name="Content Placeholder 6"/>
          <p:cNvSpPr txBox="1">
            <a:spLocks/>
          </p:cNvSpPr>
          <p:nvPr/>
        </p:nvSpPr>
        <p:spPr>
          <a:xfrm>
            <a:off x="713232" y="1536701"/>
            <a:ext cx="7721600" cy="4601909"/>
          </a:xfrm>
          <a:prstGeom prst="rect">
            <a:avLst/>
          </a:prstGeom>
        </p:spPr>
        <p:txBody>
          <a:bodyPr lIns="91422" tIns="45710" rIns="91422" bIns="4571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prstClr val="black"/>
              </a:solidFill>
            </a:endParaRPr>
          </a:p>
        </p:txBody>
      </p:sp>
      <p:sp>
        <p:nvSpPr>
          <p:cNvPr id="6" name="Notes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3927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10</a:t>
            </a:fld>
            <a:endParaRPr lang="en-US"/>
          </a:p>
        </p:txBody>
      </p:sp>
    </p:spTree>
    <p:extLst>
      <p:ext uri="{BB962C8B-B14F-4D97-AF65-F5344CB8AC3E}">
        <p14:creationId xmlns:p14="http://schemas.microsoft.com/office/powerpoint/2010/main" val="230436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11</a:t>
            </a:fld>
            <a:endParaRPr lang="en-US"/>
          </a:p>
        </p:txBody>
      </p:sp>
    </p:spTree>
    <p:extLst>
      <p:ext uri="{BB962C8B-B14F-4D97-AF65-F5344CB8AC3E}">
        <p14:creationId xmlns:p14="http://schemas.microsoft.com/office/powerpoint/2010/main" val="392481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WHO:</a:t>
            </a:r>
          </a:p>
          <a:p>
            <a:pPr marL="0" indent="0">
              <a:buNone/>
            </a:pPr>
            <a:r>
              <a:rPr lang="en-US" dirty="0" smtClean="0"/>
              <a:t>Service provision or delivery is an immediate output of the inputs into the health system, such as the health workforce, procurement and supplies, and financing. Increased </a:t>
            </a:r>
          </a:p>
          <a:p>
            <a:pPr marL="0" indent="0">
              <a:buNone/>
            </a:pPr>
            <a:r>
              <a:rPr lang="en-US" dirty="0" smtClean="0"/>
              <a:t>inputs should lead to improved service delivery and enhanced access to services.</a:t>
            </a:r>
          </a:p>
          <a:p>
            <a:pPr marL="0" indent="0">
              <a:buNone/>
            </a:pPr>
            <a:endParaRPr lang="en-US" dirty="0" smtClean="0"/>
          </a:p>
          <a:p>
            <a:pPr marL="0" indent="0">
              <a:buNone/>
            </a:pPr>
            <a:r>
              <a:rPr lang="en-US" dirty="0" smtClean="0"/>
              <a:t>HS 20/20 HSA How</a:t>
            </a:r>
            <a:r>
              <a:rPr lang="en-US" baseline="0" dirty="0" smtClean="0"/>
              <a:t>-to </a:t>
            </a:r>
            <a:r>
              <a:rPr lang="en-US" dirty="0" smtClean="0"/>
              <a:t>Manual:</a:t>
            </a:r>
          </a:p>
          <a:p>
            <a:pPr marL="0" indent="0">
              <a:buNone/>
            </a:pPr>
            <a:r>
              <a:rPr lang="en-US" dirty="0" smtClean="0"/>
              <a:t>WHO defines service delivery as the way inputs are combined to allow the delivery of a series of interventions or health actions (WHO 2001c) through multiple actors in the public  and private sectors. As noted in WHO’s Systems Thinking for Health Systems Strengthening (De </a:t>
            </a:r>
            <a:r>
              <a:rPr lang="en-US" dirty="0" err="1" smtClean="0"/>
              <a:t>Savigny</a:t>
            </a:r>
            <a:r>
              <a:rPr lang="en-US" dirty="0" smtClean="0"/>
              <a:t> and Adam 2009), </a:t>
            </a:r>
            <a:r>
              <a:rPr lang="en-US" b="1" dirty="0" smtClean="0"/>
              <a:t>service delivery includes “effective, safe and quality personal  and non-personal health interventions that are provided to those in need, when and where needed (including infrastructure), with a minimal waste of resources.” </a:t>
            </a:r>
            <a:r>
              <a:rPr lang="en-US" dirty="0" smtClean="0"/>
              <a:t>The report Everybody’s Business: Strengthening health systems to improve health outcomes, WHO’s framework for action (WHO 2007) states that </a:t>
            </a:r>
            <a:r>
              <a:rPr lang="en-US" b="1" dirty="0" smtClean="0"/>
              <a:t>“the service delivery building block is concerned with how inputs and services [in both public and private sector] are organized and managed, to ensure access, quality, safety and continuity of care across health conditions, across different locations and over time.”</a:t>
            </a:r>
          </a:p>
          <a:p>
            <a:pPr marL="0" indent="0">
              <a:buNone/>
            </a:pPr>
            <a:endParaRPr lang="en-US" dirty="0" smtClean="0"/>
          </a:p>
          <a:p>
            <a:pPr marL="0" indent="0">
              <a:buNone/>
            </a:pPr>
            <a:r>
              <a:rPr lang="en-US" dirty="0" smtClean="0"/>
              <a:t>PEPFAR:</a:t>
            </a:r>
          </a:p>
          <a:p>
            <a:pPr marL="228587" indent="-228587">
              <a:buAutoNum type="arabicPeriod"/>
            </a:pPr>
            <a:r>
              <a:rPr lang="en-US" dirty="0" smtClean="0"/>
              <a:t>Service Delivery</a:t>
            </a:r>
            <a:r>
              <a:rPr lang="en-US" baseline="0" dirty="0" smtClean="0"/>
              <a:t> means </a:t>
            </a:r>
            <a:r>
              <a:rPr lang="en-US" dirty="0" smtClean="0"/>
              <a:t>quality, efficiency, equity, accessibility, patient-centeredness, and safety</a:t>
            </a:r>
          </a:p>
          <a:p>
            <a:pPr marL="228587" indent="-228587">
              <a:buAutoNum type="arabicPeriod"/>
            </a:pPr>
            <a:r>
              <a:rPr lang="en-US" dirty="0" smtClean="0"/>
              <a:t>Good health services are those which deliver effective, equitable, safe, high quality personal and non-personal health interventions to those who need them, when and where they are needed, with efficient use of resources.</a:t>
            </a:r>
          </a:p>
          <a:p>
            <a:pPr marL="228587" indent="-228587">
              <a:buAutoNum type="arabicPeriod"/>
            </a:pPr>
            <a:r>
              <a:rPr lang="en-US" dirty="0" smtClean="0"/>
              <a:t>HSS is spending that strengthens systems that support service delivery</a:t>
            </a:r>
          </a:p>
          <a:p>
            <a:pPr marL="228587" indent="-228587">
              <a:buAutoNum type="arabicPeriod"/>
            </a:pPr>
            <a:endParaRPr lang="en-US" dirty="0" smtClean="0"/>
          </a:p>
          <a:p>
            <a:pPr marL="0" indent="0">
              <a:buNone/>
            </a:pPr>
            <a:r>
              <a:rPr lang="en-US" dirty="0" smtClean="0"/>
              <a:t>Some concepts that have frequently been used to measure health services remain extremely relevant and are  part of the key characteristics. For example, terms such as access, availability, utilization and coverage have often been used interchangeably to reveal whether people are receiving the services they need (2, 3). </a:t>
            </a:r>
            <a:r>
              <a:rPr lang="en-US" b="1" dirty="0" smtClean="0"/>
              <a:t>Access</a:t>
            </a:r>
            <a:r>
              <a:rPr lang="en-US" dirty="0" smtClean="0"/>
              <a:t> is a broad term with varied dimensions: the comprehensive measurement of access requires a systematic assessment of the physical, economic, and socio-psychological aspects of people’s ability to make use of health services. </a:t>
            </a:r>
            <a:r>
              <a:rPr lang="en-US" b="1" dirty="0" smtClean="0"/>
              <a:t>Availability </a:t>
            </a:r>
            <a:r>
              <a:rPr lang="en-US" dirty="0" smtClean="0"/>
              <a:t>is an aspect of comprehensiveness and refers to the physical presence or delivery of services that meet a minimum standard. </a:t>
            </a:r>
            <a:r>
              <a:rPr lang="en-US" b="1" dirty="0" smtClean="0"/>
              <a:t>Utilization</a:t>
            </a:r>
            <a:r>
              <a:rPr lang="en-US" dirty="0" smtClean="0"/>
              <a:t> is often defined as the quantity of health care services used. </a:t>
            </a:r>
            <a:r>
              <a:rPr lang="en-US" b="1" dirty="0" smtClean="0"/>
              <a:t>Coverage</a:t>
            </a:r>
            <a:r>
              <a:rPr lang="en-US" dirty="0" smtClean="0"/>
              <a:t> of interventions is defined as the proportion of people who receive a specific intervention or service among those who need it.</a:t>
            </a:r>
            <a:endParaRPr lang="en-US" dirty="0"/>
          </a:p>
        </p:txBody>
      </p:sp>
      <p:sp>
        <p:nvSpPr>
          <p:cNvPr id="4" name="Slide Number Placeholder 3"/>
          <p:cNvSpPr>
            <a:spLocks noGrp="1"/>
          </p:cNvSpPr>
          <p:nvPr>
            <p:ph type="sldNum" sz="quarter" idx="10"/>
          </p:nvPr>
        </p:nvSpPr>
        <p:spPr/>
        <p:txBody>
          <a:bodyPr/>
          <a:lstStyle/>
          <a:p>
            <a:fld id="{5D9DB2DD-5B53-4D57-AFA1-9F393CE7769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4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HSA How-to manual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Health service delivery can be represented from the systems perspective, with inputs, processes, outputs, and impacts. Among the core inputs and processes that are necessary for health care delivery, regardless of the sector, are financial resources, competent health care staff, adequate physical facilities and equipment, essential medicines and supplies, up-to-date clinical guidelines, operational policies, and record keeping.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allow the health provider or health facility to effectively and efficiently provide services to the patient.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Leadership and Governance: Deals with the key policy barriers to enhance quality, Access, Efficiency (i.e. Policy to allow midwives to </a:t>
            </a:r>
            <a:r>
              <a:rPr lang="en-US" sz="1200" kern="1200" dirty="0" smtClean="0">
                <a:solidFill>
                  <a:schemeClr val="tx1"/>
                </a:solidFill>
                <a:effectLst/>
                <a:latin typeface="+mn-lt"/>
                <a:ea typeface="+mn-ea"/>
                <a:cs typeface="+mn-cs"/>
              </a:rPr>
              <a:t>perform active management of the third stage of labor (AMTSL))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Health Workforce: Ensures there are sufficient health personnel by cadre and by region, deployment to underserved areas, training curricula guidelines, certification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Health Information Systems: Provides information and data on allocation of HRH, HRH health personnel numbers, disease surveillance- when there are outbreaks of significantly high child mortality in one region so that the HS actions can response appropriately, whether there are adequate supplies of essential medicines in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Products and vaccines and technologies: Allows the provider to diagnose and deliver the appropriate preventions interventions and treatment whether it be x-ray equipment to diagnose pneumonia, </a:t>
            </a:r>
            <a:r>
              <a:rPr lang="en-US" sz="1200" b="0" i="0" u="none" strike="noStrike" kern="1200" baseline="0" dirty="0" err="1" smtClean="0">
                <a:solidFill>
                  <a:schemeClr val="tx1"/>
                </a:solidFill>
                <a:latin typeface="+mn-lt"/>
                <a:ea typeface="+mn-ea"/>
                <a:cs typeface="+mn-cs"/>
              </a:rPr>
              <a:t>bednets</a:t>
            </a:r>
            <a:r>
              <a:rPr lang="en-US" sz="1200" b="0" i="0" u="none" strike="noStrike" kern="1200" baseline="0" dirty="0" smtClean="0">
                <a:solidFill>
                  <a:schemeClr val="tx1"/>
                </a:solidFill>
                <a:latin typeface="+mn-lt"/>
                <a:ea typeface="+mn-ea"/>
                <a:cs typeface="+mn-cs"/>
              </a:rPr>
              <a:t> to prevent malaria, antibiotics to treat bacterial infections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Health Financing: Deals with financing he mobilization, accumulation and allocation of funds to cover the cost of training and compensating health workers, procuring medicines and equipment and infrastructure</a:t>
            </a:r>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3</a:t>
            </a:fld>
            <a:endParaRPr lang="en-US"/>
          </a:p>
        </p:txBody>
      </p:sp>
    </p:spTree>
    <p:extLst>
      <p:ext uri="{BB962C8B-B14F-4D97-AF65-F5344CB8AC3E}">
        <p14:creationId xmlns:p14="http://schemas.microsoft.com/office/powerpoint/2010/main" val="157097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fld id="{5D9DB2DD-5B53-4D57-AFA1-9F393CE7769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409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Standards and Guidelines:</a:t>
            </a:r>
            <a:r>
              <a:rPr lang="en-US" sz="1200" kern="1200" dirty="0" smtClean="0">
                <a:solidFill>
                  <a:schemeClr val="tx1"/>
                </a:solidFill>
                <a:effectLst/>
                <a:latin typeface="+mn-lt"/>
                <a:ea typeface="+mn-ea"/>
                <a:cs typeface="+mn-cs"/>
              </a:rPr>
              <a:t> Standards and guidelines are the cornerstone of most health care improvement approaches, including accreditation of health facilities, external quality evaluation, continuous quality improvement, and performance improvement. Standards and guidelines provide guidance to providers on how to improve quality health services according to national protocols and international recommendations.  They also can improve equity of service delivery, as they help to increase  access to the underserved to receive quality services that effectively improve their health status irrespective of their gender and affordability to pay.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Challenges/Issues: </a:t>
            </a:r>
            <a:r>
              <a:rPr lang="en-US" sz="1200" kern="1200" dirty="0" smtClean="0">
                <a:solidFill>
                  <a:schemeClr val="tx1"/>
                </a:solidFill>
                <a:effectLst/>
                <a:latin typeface="+mn-lt"/>
                <a:ea typeface="+mn-ea"/>
                <a:cs typeface="+mn-cs"/>
              </a:rPr>
              <a:t>Developing and updating national standards and guidelines requires buy-in and consensus among all stakeholders in order to be implemented effectively and efficiently.  Service delivery guidelines should be evidence-based and tailored to the local context, guide the resource allocation process, ensure capacity building and supervision of health care providers, and measure the client satisfaction including output indicators. Rolling out new or revised standards and guidelines to providers at the facility level in a timely manner requires diligent planning and adequate financial resources to reach all providers and all facilities.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Example: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Azerbaijan</a:t>
            </a:r>
            <a:r>
              <a:rPr lang="en-US" sz="1200" kern="1200" dirty="0" smtClean="0">
                <a:solidFill>
                  <a:schemeClr val="tx1"/>
                </a:solidFill>
                <a:effectLst/>
                <a:latin typeface="+mn-lt"/>
                <a:ea typeface="+mn-ea"/>
                <a:cs typeface="+mn-cs"/>
              </a:rPr>
              <a:t> Abt introduce supported the establishment of a national evidence-based medicine center at the MOH and equipped the Center’s staff with the skills and structure necessary to lead the process of clinical practice guidelines (CPG) development. With Abt support, the MOH developed 72 CPGs covering priority health issues, both with and without technical assistance from the project.</a:t>
            </a:r>
          </a:p>
          <a:p>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5</a:t>
            </a:fld>
            <a:endParaRPr lang="en-US"/>
          </a:p>
        </p:txBody>
      </p:sp>
    </p:spTree>
    <p:extLst>
      <p:ext uri="{BB962C8B-B14F-4D97-AF65-F5344CB8AC3E}">
        <p14:creationId xmlns:p14="http://schemas.microsoft.com/office/powerpoint/2010/main" val="55775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Quality improvement Systems and Supportive Supervision:</a:t>
            </a:r>
            <a:r>
              <a:rPr lang="en-US" sz="1200" kern="1200" dirty="0" smtClean="0">
                <a:solidFill>
                  <a:schemeClr val="tx1"/>
                </a:solidFill>
                <a:effectLst/>
                <a:latin typeface="+mn-lt"/>
                <a:ea typeface="+mn-ea"/>
                <a:cs typeface="+mn-cs"/>
              </a:rPr>
              <a:t> Quality improvement (QI) is an approach to improvement of service systems and processes through the routine use of health and program data to meet client and program needs. QI is a formal approach to the analysis of performance and systematic efforts to improve it. QI involves both prospective and retrospective reviews. It is aimed at improvement -- measuring where you are, and figuring out ways to make things better. QI activities are intended to identify gaps in the system. It focuses on all levels of the system, including how services are organized, leadership, monitoring systems, adequate infrastructure, human resources, medical and material supplies, and laboratory facilities both in the public and private sector facilities.  Abt uses a  team-based problem solving approach that focuses on the needs of the client, that is data driven and provides leadership support to improve the overall system. There are other approaches to improve quality of care such as </a:t>
            </a:r>
            <a:r>
              <a:rPr lang="en-US" sz="1200" kern="1200" dirty="0" err="1" smtClean="0">
                <a:solidFill>
                  <a:schemeClr val="tx1"/>
                </a:solidFill>
                <a:effectLst/>
                <a:latin typeface="+mn-lt"/>
                <a:ea typeface="+mn-ea"/>
                <a:cs typeface="+mn-cs"/>
              </a:rPr>
              <a:t>collaboratives</a:t>
            </a:r>
            <a:r>
              <a:rPr lang="en-US" sz="1200" kern="1200" dirty="0" smtClean="0">
                <a:solidFill>
                  <a:schemeClr val="tx1"/>
                </a:solidFill>
                <a:effectLst/>
                <a:latin typeface="+mn-lt"/>
                <a:ea typeface="+mn-ea"/>
                <a:cs typeface="+mn-cs"/>
              </a:rPr>
              <a:t>, standards-based management and recognition, and performance improvement. </a:t>
            </a:r>
          </a:p>
          <a:p>
            <a:r>
              <a:rPr lang="en-US" sz="1200" kern="1200" dirty="0" smtClean="0">
                <a:solidFill>
                  <a:schemeClr val="tx1"/>
                </a:solidFill>
                <a:effectLst/>
                <a:latin typeface="+mn-lt"/>
                <a:ea typeface="+mn-ea"/>
                <a:cs typeface="+mn-cs"/>
              </a:rPr>
              <a:t>Supportive supervision is a component of QI system. Supportive supervision is a process whereby supervisors carry out visits to health centers to monitor health workers’ on the job performance. During the visits the supervisor and health workers work together to identify and address weaknesses on the spot, thus preventing poor practices from becoming routine. A key principle of supportive supervision is working with health staff to establish goals, monitor performance, identify and correct problems, and proactively improve the quality of care. Supervisory visits are also an important component and opportunity to recognize good practices and help health care workers to maintain a high-level of performance and help to optimize the allocation of resources. Supportive supervision promotes quality at all levels of the health system by strengthening relationships and promoting teamwork and improves two-way communication. Supportive supervision system can be a challenge to implement in rural areas where health facilities are far, infrastructure is poor, and roads are impassable.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Challenge/Issues: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Quality improvement and supportive supervision systems must be aligned and integrated with broad health systems and infrastructure improvement interventions to be effective. </a:t>
            </a:r>
          </a:p>
          <a:p>
            <a:endParaRPr lang="en-US" dirty="0" smtClean="0"/>
          </a:p>
          <a:p>
            <a:r>
              <a:rPr lang="en-US" sz="1200" b="1"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Dominican Republic.  </a:t>
            </a:r>
            <a:r>
              <a:rPr lang="en-US" sz="1200" kern="1200" dirty="0" smtClean="0">
                <a:solidFill>
                  <a:schemeClr val="tx1"/>
                </a:solidFill>
                <a:effectLst/>
                <a:latin typeface="+mn-lt"/>
                <a:ea typeface="+mn-ea"/>
                <a:cs typeface="+mn-cs"/>
              </a:rPr>
              <a:t>The Maternal &amp; Child Centers of Excellence in the Dominican Republic uses a "diagonal approach" which combines health systems strengthening interventions with maternal and child health services quality improvements. The project developed 10 hospitals as Centers of Excellence to create a cohort of "positive deviants" that will share best practices and lessons learned with other hospitals across the country. Keys to improve service performance include:  Proper selection and preparation of management teams to alter their default future and shift to a declaration of a new future;  Use of the Common Assessment Framework tool for Quality Management; Development of an strategic thinking that contributes to expand a powerful sense of alignment to their goals; Strengthening of the Hospital Administration Councils to foster community oversight and accountability;  Emergency Obstetric and Neonatal Care training to improve evidence-based knowledge and clinical competencies in providers; Development of Customer Service Offices to improve the capacity to provide better health care and service to users; Biosafety and Infection prevention to improve knowledge and skills to manage and control risks for patients, providers and the environment; and Development and implementation of an executive information system to increase awareness and data-based decision making.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Health Systems 20/20 Project Abt introduced the use of mobile devices to improve supportive supervision of health workers in </a:t>
            </a:r>
            <a:r>
              <a:rPr lang="en-US" sz="1200" b="1" kern="1200" dirty="0" smtClean="0">
                <a:solidFill>
                  <a:schemeClr val="tx1"/>
                </a:solidFill>
                <a:effectLst/>
                <a:latin typeface="+mn-lt"/>
                <a:ea typeface="+mn-ea"/>
                <a:cs typeface="+mn-cs"/>
              </a:rPr>
              <a:t>Ethiopia and Nigeria</a:t>
            </a:r>
            <a:r>
              <a:rPr lang="en-US" sz="1200" kern="1200" dirty="0" smtClean="0">
                <a:solidFill>
                  <a:schemeClr val="tx1"/>
                </a:solidFill>
                <a:effectLst/>
                <a:latin typeface="+mn-lt"/>
                <a:ea typeface="+mn-ea"/>
                <a:cs typeface="+mn-cs"/>
              </a:rPr>
              <a:t>.  TB and HIV/AIDS clinic supervisors used PDAs to facilitate monitoring and priority setting.  Moving from a paper-based supportive supervision checklist to PDAs enables immediate analysis on site for action planning, and facilitates comparisons and resource allocation across the system. </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Ethiopia. </a:t>
            </a:r>
            <a:r>
              <a:rPr lang="en-US" sz="1200" kern="1200" dirty="0" smtClean="0">
                <a:solidFill>
                  <a:schemeClr val="tx1"/>
                </a:solidFill>
                <a:effectLst/>
                <a:latin typeface="+mn-lt"/>
                <a:ea typeface="+mn-ea"/>
                <a:cs typeface="+mn-cs"/>
              </a:rPr>
              <a:t>Under the Private Health Sector Project (PHSP), a global health project that worked to strengthen health systems in developing countries, Abt introduced the use of mobile devices to improve supportive supervision of health workers in Ethiopia.  Health workforce shortages and other challenges weaken health systems.  Through the introduction of data-driven quality assessment tools, Abt demonstrated how technology can improve service provision.   PHSP supported TB and HIV/AIDS clinic supervisors to move from using a paper-based supportive supervision checklist to using PDAs to collect data during supportive supervision visits. This allowed the data to be immediately uploaded to a database and also immediate analysis on site during supportive supervision visits, enhanced the ability of health facilities to do action planning to correct deficiencies identified during supportive supervision visits, and facilitated comparisons in quality of services and resource allocation across the health systems.  Furthermore, use of mobile phones for supportive supervision improved quality of services. For example, the HIV testing rate among TB patients dramatically increased from below 50% in 2008 to above 80% in 2013. </a:t>
            </a:r>
          </a:p>
          <a:p>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Nigeria. </a:t>
            </a:r>
            <a:r>
              <a:rPr lang="en-US" sz="1200" kern="1200" dirty="0" smtClean="0">
                <a:solidFill>
                  <a:schemeClr val="tx1"/>
                </a:solidFill>
                <a:effectLst/>
                <a:latin typeface="+mn-lt"/>
                <a:ea typeface="+mn-ea"/>
                <a:cs typeface="+mn-cs"/>
              </a:rPr>
              <a:t>Using Smartphones in Nigeria to collect TB data has eliminated the need for printed forms, minimized human error in data entry, reduced the lag time of availability of data for policymakers and managers, and helped pinpoint ways to improve delivery of care. Health Systems 20/20, in collaboration with the National TB and Leprosy Training Centre in Zaria and the Boston-based firm Avid Database Solutions, piloted the use of personal digital assistants (PDAs) in 16 facilities in eight local governments in four states to strengthen supportive supervision (SS) of TB treatment, diagnosis, operational procedures, and data reporting at the facility and local-government level. During scale-up, the project migrated from PDAs to Smartphones to enable enhanced data sharing capabilities and easier analysis on the phone itself so that quality improvement (QI) plans could be made on the spot during a supervision visit; the project scaled up to over 200 facilities in 2011-2012</a:t>
            </a:r>
          </a:p>
          <a:p>
            <a:r>
              <a:rPr lang="en-US" sz="1200" kern="1200" dirty="0" smtClean="0">
                <a:solidFill>
                  <a:schemeClr val="tx1"/>
                </a:solidFill>
                <a:effectLst/>
                <a:latin typeface="+mn-lt"/>
                <a:ea typeface="+mn-ea"/>
                <a:cs typeface="+mn-cs"/>
              </a:rPr>
              <a:t>The QI plans highlight the most pressing areas for improvement and identify and prioritize interventions. In many cases on-the-spot corrections are made and in other cases, systemic problems are fixed. As a result, drug stock-outs have decreased and long-term initiatives to reduce defaulter rates have been introduced.</a:t>
            </a:r>
          </a:p>
          <a:p>
            <a:r>
              <a:rPr lang="en-US" sz="1200" kern="1200" dirty="0" smtClean="0">
                <a:solidFill>
                  <a:schemeClr val="tx1"/>
                </a:solidFill>
                <a:effectLst/>
                <a:latin typeface="+mn-lt"/>
                <a:ea typeface="+mn-ea"/>
                <a:cs typeface="+mn-cs"/>
              </a:rPr>
              <a:t>SS visits are done either monthly or quarterly at the facilities to provide comprehensive monitoring of all clinical, commodity, and laboratory functions that support TB care. The use of a checklist on the Smartphone allows for immediate data analysis and creation of data-driven QI plans. Checklists including information on labs and drug supply are programed and loaded onto Smartphones. Use of the PDAs/Smartphones succeeded in replacing an existing paper-based system for collecting facility-level TB data.</a:t>
            </a:r>
          </a:p>
          <a:p>
            <a:r>
              <a:rPr lang="en-US" dirty="0" smtClean="0">
                <a:effectLst/>
              </a:rPr>
              <a:t>Preliminary results show:</a:t>
            </a:r>
          </a:p>
          <a:p>
            <a:pPr lvl="0"/>
            <a:r>
              <a:rPr lang="en-US" sz="1200" kern="1200" dirty="0" err="1" smtClean="0">
                <a:solidFill>
                  <a:schemeClr val="tx1"/>
                </a:solidFill>
                <a:effectLst/>
                <a:latin typeface="+mn-lt"/>
                <a:ea typeface="+mn-ea"/>
                <a:cs typeface="+mn-cs"/>
              </a:rPr>
              <a:t>Abia</a:t>
            </a:r>
            <a:r>
              <a:rPr lang="en-US" sz="1200" kern="1200" dirty="0" smtClean="0">
                <a:solidFill>
                  <a:schemeClr val="tx1"/>
                </a:solidFill>
                <a:effectLst/>
                <a:latin typeface="+mn-lt"/>
                <a:ea typeface="+mn-ea"/>
                <a:cs typeface="+mn-cs"/>
              </a:rPr>
              <a:t> State: </a:t>
            </a:r>
          </a:p>
          <a:p>
            <a:pPr lvl="1"/>
            <a:r>
              <a:rPr lang="en-US" sz="1200" kern="1200" dirty="0" smtClean="0">
                <a:solidFill>
                  <a:schemeClr val="tx1"/>
                </a:solidFill>
                <a:effectLst/>
                <a:latin typeface="+mn-lt"/>
                <a:ea typeface="+mn-ea"/>
                <a:cs typeface="+mn-cs"/>
              </a:rPr>
              <a:t>66% increase of TB-HIV patients on CPT</a:t>
            </a:r>
          </a:p>
          <a:p>
            <a:pPr lvl="1"/>
            <a:r>
              <a:rPr lang="en-US" sz="1200" kern="1200" dirty="0" smtClean="0">
                <a:solidFill>
                  <a:schemeClr val="tx1"/>
                </a:solidFill>
                <a:effectLst/>
                <a:latin typeface="+mn-lt"/>
                <a:ea typeface="+mn-ea"/>
                <a:cs typeface="+mn-cs"/>
              </a:rPr>
              <a:t>33% decrease in TB treatment defaulter rate </a:t>
            </a:r>
          </a:p>
          <a:p>
            <a:pPr lvl="1"/>
            <a:r>
              <a:rPr lang="en-US" sz="1200" kern="1200" dirty="0" smtClean="0">
                <a:solidFill>
                  <a:schemeClr val="tx1"/>
                </a:solidFill>
                <a:effectLst/>
                <a:latin typeface="+mn-lt"/>
                <a:ea typeface="+mn-ea"/>
                <a:cs typeface="+mn-cs"/>
              </a:rPr>
              <a:t>64% increase of TB-HIV patients on ARV </a:t>
            </a:r>
          </a:p>
          <a:p>
            <a:pPr lvl="0"/>
            <a:r>
              <a:rPr lang="en-US" sz="1200" kern="1200" dirty="0" smtClean="0">
                <a:solidFill>
                  <a:schemeClr val="tx1"/>
                </a:solidFill>
                <a:effectLst/>
                <a:latin typeface="+mn-lt"/>
                <a:ea typeface="+mn-ea"/>
                <a:cs typeface="+mn-cs"/>
              </a:rPr>
              <a:t>Lagos State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42% increase of TB-HIV patients on CPT </a:t>
            </a:r>
          </a:p>
          <a:p>
            <a:pPr lvl="1"/>
            <a:r>
              <a:rPr lang="en-US" sz="1200" kern="1200" dirty="0" smtClean="0">
                <a:solidFill>
                  <a:schemeClr val="tx1"/>
                </a:solidFill>
                <a:effectLst/>
                <a:latin typeface="+mn-lt"/>
                <a:ea typeface="+mn-ea"/>
                <a:cs typeface="+mn-cs"/>
              </a:rPr>
              <a:t>71% decrease of TB treatment defaulter rate </a:t>
            </a:r>
          </a:p>
          <a:p>
            <a:pPr lvl="1"/>
            <a:r>
              <a:rPr lang="en-US" sz="1200" kern="1200" dirty="0" smtClean="0">
                <a:solidFill>
                  <a:schemeClr val="tx1"/>
                </a:solidFill>
                <a:effectLst/>
                <a:latin typeface="+mn-lt"/>
                <a:ea typeface="+mn-ea"/>
                <a:cs typeface="+mn-cs"/>
              </a:rPr>
              <a:t>26% increase of TB-HIV patients on ARV </a:t>
            </a:r>
          </a:p>
          <a:p>
            <a:r>
              <a:rPr lang="en-US" sz="1200" kern="1200" dirty="0" smtClean="0">
                <a:solidFill>
                  <a:schemeClr val="tx1"/>
                </a:solidFill>
                <a:effectLst/>
                <a:latin typeface="+mn-lt"/>
                <a:ea typeface="+mn-ea"/>
                <a:cs typeface="+mn-cs"/>
              </a:rPr>
              <a:t>Further analysis over the next six months is expected to validate these findings and show additional impact. Smartphones were seen as a catalyst to the widespread adoption of this new system. Positive initial results led the NTBLCP to endorse scale up of the smartphone based activity with Abt’s support to over 600 facilities across 7 states by October 2013.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GX Alert: </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many countries, a sputum sample is collected at remote clinical sites and sent to a central lab for testing. Test results are then reported back to the clinical site where they are manually transcribed into lab registers. Those registers are keyed into an existing central monitoring and evaluation (M&amp;E) system for analysis often weeks or months later, leading to potentially harmful delays in treatment and program monitoring. The </a:t>
            </a:r>
            <a:r>
              <a:rPr lang="en-US" sz="1200" kern="1200" dirty="0" err="1" smtClean="0">
                <a:solidFill>
                  <a:schemeClr val="tx1"/>
                </a:solidFill>
                <a:effectLst/>
                <a:latin typeface="+mn-lt"/>
                <a:ea typeface="+mn-ea"/>
                <a:cs typeface="+mn-cs"/>
              </a:rPr>
              <a:t>GeneXpert</a:t>
            </a:r>
            <a:r>
              <a:rPr lang="en-US" sz="1200" kern="1200" dirty="0" smtClean="0">
                <a:solidFill>
                  <a:schemeClr val="tx1"/>
                </a:solidFill>
                <a:effectLst/>
                <a:latin typeface="+mn-lt"/>
                <a:ea typeface="+mn-ea"/>
                <a:cs typeface="+mn-cs"/>
              </a:rPr>
              <a:t>™ is a self-contained diagnostic tool used for rapid tuberculosis (TB) testing at remote clinical sites; Nigeria’s Federal Ministry of Health (FMOH) has rolled </a:t>
            </a:r>
            <a:r>
              <a:rPr lang="en-US" sz="1200" kern="1200" dirty="0" err="1" smtClean="0">
                <a:solidFill>
                  <a:schemeClr val="tx1"/>
                </a:solidFill>
                <a:effectLst/>
                <a:latin typeface="+mn-lt"/>
                <a:ea typeface="+mn-ea"/>
                <a:cs typeface="+mn-cs"/>
              </a:rPr>
              <a:t>GeneXpert</a:t>
            </a:r>
            <a:r>
              <a:rPr lang="en-US" sz="1200" kern="1200" dirty="0" smtClean="0">
                <a:solidFill>
                  <a:schemeClr val="tx1"/>
                </a:solidFill>
                <a:effectLst/>
                <a:latin typeface="+mn-lt"/>
                <a:ea typeface="+mn-ea"/>
                <a:cs typeface="+mn-cs"/>
              </a:rPr>
              <a:t>™ systems out to 40 sites across the country. </a:t>
            </a:r>
          </a:p>
          <a:p>
            <a:r>
              <a:rPr lang="en-US" sz="1200" kern="1200" dirty="0" smtClean="0">
                <a:solidFill>
                  <a:schemeClr val="tx1"/>
                </a:solidFill>
                <a:effectLst/>
                <a:latin typeface="+mn-lt"/>
                <a:ea typeface="+mn-ea"/>
                <a:cs typeface="+mn-cs"/>
              </a:rPr>
              <a:t>Abt is supporting the FMOH to further leverage the rapid results from the </a:t>
            </a:r>
            <a:r>
              <a:rPr lang="en-US" sz="1200" kern="1200" dirty="0" err="1" smtClean="0">
                <a:solidFill>
                  <a:schemeClr val="tx1"/>
                </a:solidFill>
                <a:effectLst/>
                <a:latin typeface="+mn-lt"/>
                <a:ea typeface="+mn-ea"/>
                <a:cs typeface="+mn-cs"/>
              </a:rPr>
              <a:t>GeneXpert</a:t>
            </a:r>
            <a:r>
              <a:rPr lang="en-US" sz="1200" kern="1200" dirty="0" smtClean="0">
                <a:solidFill>
                  <a:schemeClr val="tx1"/>
                </a:solidFill>
                <a:effectLst/>
                <a:latin typeface="+mn-lt"/>
                <a:ea typeface="+mn-ea"/>
                <a:cs typeface="+mn-cs"/>
              </a:rPr>
              <a:t>™ by incorporating a 3G USB modem to automatically send the results to </a:t>
            </a:r>
            <a:r>
              <a:rPr lang="en-US" sz="1200" kern="1200" dirty="0" err="1" smtClean="0">
                <a:solidFill>
                  <a:schemeClr val="tx1"/>
                </a:solidFill>
                <a:effectLst/>
                <a:latin typeface="+mn-lt"/>
                <a:ea typeface="+mn-ea"/>
                <a:cs typeface="+mn-cs"/>
              </a:rPr>
              <a:t>GxAlert</a:t>
            </a:r>
            <a:r>
              <a:rPr lang="en-US" sz="1200" kern="1200" dirty="0" smtClean="0">
                <a:solidFill>
                  <a:schemeClr val="tx1"/>
                </a:solidFill>
                <a:effectLst/>
                <a:latin typeface="+mn-lt"/>
                <a:ea typeface="+mn-ea"/>
                <a:cs typeface="+mn-cs"/>
              </a:rPr>
              <a:t>, a web-based database designed by Abt that aggregates Multi-Drug Resistant (MDR)-TB test results, sends the information in real-time directly into FMOH’s national TB M&amp;E system (</a:t>
            </a:r>
            <a:r>
              <a:rPr lang="en-US" sz="1200" kern="1200" dirty="0" err="1" smtClean="0">
                <a:solidFill>
                  <a:schemeClr val="tx1"/>
                </a:solidFill>
                <a:effectLst/>
                <a:latin typeface="+mn-lt"/>
                <a:ea typeface="+mn-ea"/>
                <a:cs typeface="+mn-cs"/>
              </a:rPr>
              <a:t>eTB</a:t>
            </a:r>
            <a:r>
              <a:rPr lang="en-US" sz="1200" kern="1200" dirty="0" smtClean="0">
                <a:solidFill>
                  <a:schemeClr val="tx1"/>
                </a:solidFill>
                <a:effectLst/>
                <a:latin typeface="+mn-lt"/>
                <a:ea typeface="+mn-ea"/>
                <a:cs typeface="+mn-cs"/>
              </a:rPr>
              <a:t> Manager) and automatically sends notifications to State TB Control Officers and Lab Managers. The </a:t>
            </a:r>
            <a:r>
              <a:rPr lang="en-US" sz="1200" kern="1200" dirty="0" err="1" smtClean="0">
                <a:solidFill>
                  <a:schemeClr val="tx1"/>
                </a:solidFill>
                <a:effectLst/>
                <a:latin typeface="+mn-lt"/>
                <a:ea typeface="+mn-ea"/>
                <a:cs typeface="+mn-cs"/>
              </a:rPr>
              <a:t>GxAlert</a:t>
            </a:r>
            <a:r>
              <a:rPr lang="en-US" sz="1200" kern="1200" dirty="0" smtClean="0">
                <a:solidFill>
                  <a:schemeClr val="tx1"/>
                </a:solidFill>
                <a:effectLst/>
                <a:latin typeface="+mn-lt"/>
                <a:ea typeface="+mn-ea"/>
                <a:cs typeface="+mn-cs"/>
              </a:rPr>
              <a:t> system enables the FMOH to begin MDR treatments for patients faster and, based on test result patterns, move second line TB treatment drugs to remote facilities where they are needed the most.  </a:t>
            </a:r>
          </a:p>
          <a:p>
            <a:endParaRPr lang="en-US" b="1" dirty="0"/>
          </a:p>
        </p:txBody>
      </p:sp>
      <p:sp>
        <p:nvSpPr>
          <p:cNvPr id="4" name="Slide Number Placeholder 3"/>
          <p:cNvSpPr>
            <a:spLocks noGrp="1"/>
          </p:cNvSpPr>
          <p:nvPr>
            <p:ph type="sldNum" sz="quarter" idx="10"/>
          </p:nvPr>
        </p:nvSpPr>
        <p:spPr/>
        <p:txBody>
          <a:bodyPr/>
          <a:lstStyle/>
          <a:p>
            <a:fld id="{2FE5C2B5-0999-47C3-B3B8-F4843491DFF0}" type="slidenum">
              <a:rPr lang="en-US" smtClean="0"/>
              <a:t>6</a:t>
            </a:fld>
            <a:endParaRPr lang="en-US"/>
          </a:p>
        </p:txBody>
      </p:sp>
    </p:spTree>
    <p:extLst>
      <p:ext uri="{BB962C8B-B14F-4D97-AF65-F5344CB8AC3E}">
        <p14:creationId xmlns:p14="http://schemas.microsoft.com/office/powerpoint/2010/main" val="101730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Pre-service and In-service Training:</a:t>
            </a:r>
            <a:r>
              <a:rPr lang="en-US" sz="1200" kern="1200" dirty="0" smtClean="0">
                <a:solidFill>
                  <a:schemeClr val="tx1"/>
                </a:solidFill>
                <a:effectLst/>
                <a:latin typeface="+mn-lt"/>
                <a:ea typeface="+mn-ea"/>
                <a:cs typeface="+mn-cs"/>
              </a:rPr>
              <a:t> Pre-service training refers to education to develop knowledge and skills before a health care professional enters public health service or private practice, such as medical school, nursing school, and midwifery school. In-service training refers to training of health care professionals already employed (e.g. health providers working in the public or private sector) to improve the level of the health professional’s competence and strengthen the provider’s knowledge, skills, and attitudes.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PATHS II in </a:t>
            </a:r>
            <a:r>
              <a:rPr lang="en-US" sz="1200" b="1" kern="1200" dirty="0" smtClean="0">
                <a:solidFill>
                  <a:schemeClr val="tx1"/>
                </a:solidFill>
                <a:effectLst/>
                <a:latin typeface="+mn-lt"/>
                <a:ea typeface="+mn-ea"/>
                <a:cs typeface="+mn-cs"/>
              </a:rPr>
              <a:t>Nigeria</a:t>
            </a:r>
            <a:r>
              <a:rPr lang="en-US" sz="1200" kern="1200" dirty="0" smtClean="0">
                <a:solidFill>
                  <a:schemeClr val="tx1"/>
                </a:solidFill>
                <a:effectLst/>
                <a:latin typeface="+mn-lt"/>
                <a:ea typeface="+mn-ea"/>
                <a:cs typeface="+mn-cs"/>
              </a:rPr>
              <a:t> delivers high-quality trainings on the active management of third stage of labor (AMTSL) to frontline health workers in rural areas. PATHS 2 also provides health workers with life-saving standard operating protocols and job aids.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collaboration</a:t>
            </a:r>
            <a:r>
              <a:rPr lang="en-US" sz="1200" kern="1200" baseline="0" dirty="0" smtClean="0">
                <a:solidFill>
                  <a:schemeClr val="tx1"/>
                </a:solidFill>
                <a:effectLst/>
                <a:latin typeface="+mn-lt"/>
                <a:ea typeface="+mn-ea"/>
                <a:cs typeface="+mn-cs"/>
              </a:rPr>
              <a:t> with other USAID implementing partners </a:t>
            </a:r>
            <a:r>
              <a:rPr lang="en-US" sz="1200" b="1" kern="1200" dirty="0" smtClean="0">
                <a:solidFill>
                  <a:schemeClr val="tx1"/>
                </a:solidFill>
                <a:effectLst/>
                <a:latin typeface="+mn-lt"/>
                <a:ea typeface="+mn-ea"/>
                <a:cs typeface="+mn-cs"/>
              </a:rPr>
              <a:t>Mali, the Assistance Technique </a:t>
            </a:r>
            <a:r>
              <a:rPr lang="en-US" sz="1200" b="1" kern="1200" dirty="0" err="1" smtClean="0">
                <a:solidFill>
                  <a:schemeClr val="tx1"/>
                </a:solidFill>
                <a:effectLst/>
                <a:latin typeface="+mn-lt"/>
                <a:ea typeface="+mn-ea"/>
                <a:cs typeface="+mn-cs"/>
              </a:rPr>
              <a:t>Nationale</a:t>
            </a:r>
            <a:r>
              <a:rPr lang="en-US" sz="1200" b="1" kern="1200" dirty="0" smtClean="0">
                <a:solidFill>
                  <a:schemeClr val="tx1"/>
                </a:solidFill>
                <a:effectLst/>
                <a:latin typeface="+mn-lt"/>
                <a:ea typeface="+mn-ea"/>
                <a:cs typeface="+mn-cs"/>
              </a:rPr>
              <a:t> (ATN) </a:t>
            </a:r>
            <a:r>
              <a:rPr lang="en-US" sz="1200" kern="1200" dirty="0" smtClean="0">
                <a:solidFill>
                  <a:schemeClr val="tx1"/>
                </a:solidFill>
                <a:effectLst/>
                <a:latin typeface="+mn-lt"/>
                <a:ea typeface="+mn-ea"/>
                <a:cs typeface="+mn-cs"/>
              </a:rPr>
              <a:t>Plus carried</a:t>
            </a:r>
            <a:r>
              <a:rPr lang="en-US" sz="1200" kern="1200" baseline="0" dirty="0" smtClean="0">
                <a:solidFill>
                  <a:schemeClr val="tx1"/>
                </a:solidFill>
                <a:effectLst/>
                <a:latin typeface="+mn-lt"/>
                <a:ea typeface="+mn-ea"/>
                <a:cs typeface="+mn-cs"/>
              </a:rPr>
              <a:t> out a pilot to train auxiliary midwives to delivery AMTSL. Pilot results demonstrated that midwives were capable of delivering AMTSL (post pilot training showed results that auxiliary midwives’  skill level matched that of a skilled birth attendant in regarded to AMTSL). Post pilot ATN trained one midwife per health center for the districts where we worked while other implementing USAID partners trained the midwives in other health centers.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Central Asia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r>
              <a:rPr lang="en-US" sz="1200" b="1" kern="1200" baseline="0" dirty="0" err="1" smtClean="0">
                <a:solidFill>
                  <a:schemeClr val="tx1"/>
                </a:solidFill>
                <a:effectLst/>
                <a:latin typeface="+mn-lt"/>
                <a:ea typeface="+mn-ea"/>
                <a:cs typeface="+mn-cs"/>
              </a:rPr>
              <a:t>Zdrav</a:t>
            </a:r>
            <a:r>
              <a:rPr lang="en-US" sz="1200" kern="1200" baseline="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preparing family medicine providers within medical schools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Training Laboratory workers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supporting development and implementation of evidence-based clinical guidelines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training health care providers on family planning, safe motherhood, child health, infectious disease, and hypertension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7</a:t>
            </a:fld>
            <a:endParaRPr lang="en-US"/>
          </a:p>
        </p:txBody>
      </p:sp>
    </p:spTree>
    <p:extLst>
      <p:ext uri="{BB962C8B-B14F-4D97-AF65-F5344CB8AC3E}">
        <p14:creationId xmlns:p14="http://schemas.microsoft.com/office/powerpoint/2010/main" val="96428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Task-shifting:</a:t>
            </a:r>
            <a:r>
              <a:rPr lang="en-US" sz="1200" kern="1200" dirty="0" smtClean="0">
                <a:solidFill>
                  <a:schemeClr val="tx1"/>
                </a:solidFill>
                <a:effectLst/>
                <a:latin typeface="+mn-lt"/>
                <a:ea typeface="+mn-ea"/>
                <a:cs typeface="+mn-cs"/>
              </a:rPr>
              <a:t> In most low-income countries, human resource shortages are the most significant barrier to delivery of quality health services. Task shifting is a strategy to address the human resource challenge by getting the right workers with the right skills in the right places doing the right things.   The World Health Organization describes task shifting as “the rational redistribution of tasks among health workforce teams. Specific tasks are moved, where appropriate, from highly qualified health workers to health workers with shorter training and fewer qualifications in order to make more efficient use of the available human resources for health .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Challenges/Issues: </a:t>
            </a:r>
            <a:r>
              <a:rPr lang="en-US" sz="1200" kern="1200" dirty="0" smtClean="0">
                <a:solidFill>
                  <a:schemeClr val="tx1"/>
                </a:solidFill>
                <a:effectLst/>
                <a:latin typeface="+mn-lt"/>
                <a:ea typeface="+mn-ea"/>
                <a:cs typeface="+mn-cs"/>
              </a:rPr>
              <a:t>Challenges with task shifting include hesitancy from traditional cadres of workers to turn over their roles to less highly trained workers. There are concerns that focusing on task shifting as the solution can overshadow persistent challenges with training and retraining high-quality health care providers. Task shifting must be combined with broader health systems strengthening. Task shifting should include continuous monitoring and quality assurance mechanisms including motivation, retention and performance monitoring of workers.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Example: </a:t>
            </a:r>
            <a:r>
              <a:rPr lang="en-US" sz="1200" kern="1200" dirty="0" smtClean="0">
                <a:solidFill>
                  <a:schemeClr val="tx1"/>
                </a:solidFill>
                <a:effectLst/>
                <a:latin typeface="+mn-lt"/>
                <a:ea typeface="+mn-ea"/>
                <a:cs typeface="+mn-cs"/>
              </a:rPr>
              <a:t> In collaboration</a:t>
            </a:r>
            <a:r>
              <a:rPr lang="en-US" sz="1200" kern="1200" baseline="0" dirty="0" smtClean="0">
                <a:solidFill>
                  <a:schemeClr val="tx1"/>
                </a:solidFill>
                <a:effectLst/>
                <a:latin typeface="+mn-lt"/>
                <a:ea typeface="+mn-ea"/>
                <a:cs typeface="+mn-cs"/>
              </a:rPr>
              <a:t> with other USAID implementing partners </a:t>
            </a:r>
            <a:r>
              <a:rPr lang="en-US" sz="1200" b="1" kern="1200" dirty="0" smtClean="0">
                <a:solidFill>
                  <a:schemeClr val="tx1"/>
                </a:solidFill>
                <a:effectLst/>
                <a:latin typeface="+mn-lt"/>
                <a:ea typeface="+mn-ea"/>
                <a:cs typeface="+mn-cs"/>
              </a:rPr>
              <a:t>Mali, the Assistance Technique </a:t>
            </a:r>
            <a:r>
              <a:rPr lang="en-US" sz="1200" b="1" kern="1200" dirty="0" err="1" smtClean="0">
                <a:solidFill>
                  <a:schemeClr val="tx1"/>
                </a:solidFill>
                <a:effectLst/>
                <a:latin typeface="+mn-lt"/>
                <a:ea typeface="+mn-ea"/>
                <a:cs typeface="+mn-cs"/>
              </a:rPr>
              <a:t>Nationale</a:t>
            </a:r>
            <a:r>
              <a:rPr lang="en-US" sz="1200" b="1" kern="1200" dirty="0" smtClean="0">
                <a:solidFill>
                  <a:schemeClr val="tx1"/>
                </a:solidFill>
                <a:effectLst/>
                <a:latin typeface="+mn-lt"/>
                <a:ea typeface="+mn-ea"/>
                <a:cs typeface="+mn-cs"/>
              </a:rPr>
              <a:t> (ATN) </a:t>
            </a:r>
            <a:r>
              <a:rPr lang="en-US" sz="1200" kern="1200" dirty="0" smtClean="0">
                <a:solidFill>
                  <a:schemeClr val="tx1"/>
                </a:solidFill>
                <a:effectLst/>
                <a:latin typeface="+mn-lt"/>
                <a:ea typeface="+mn-ea"/>
                <a:cs typeface="+mn-cs"/>
              </a:rPr>
              <a:t>Plus carried</a:t>
            </a:r>
            <a:r>
              <a:rPr lang="en-US" sz="1200" kern="1200" baseline="0" dirty="0" smtClean="0">
                <a:solidFill>
                  <a:schemeClr val="tx1"/>
                </a:solidFill>
                <a:effectLst/>
                <a:latin typeface="+mn-lt"/>
                <a:ea typeface="+mn-ea"/>
                <a:cs typeface="+mn-cs"/>
              </a:rPr>
              <a:t> out a pilot to train auxiliary midwives to delivery AMTSL. Pilot results demonstrated that midwives were capable of delivering AMTSL (post pilot training showed results that auxiliary midwives’  skill level matched that of a skilled birth attendant in regarded to AMTSL). ATN provided TA to the MOH to disseminate pilot results and advocate for policy reform. ATN provided TA  to the MOH to reform the policy to allow midwives to delivery oxytocin, which is critical to AMTSL. ATN then trained supervisors (nurses, physicians, midwife from the district level hospital) to supervise  and provide oversight  to the auxiliary midwives in the provision of AMSTL. ATN trained one midwife per health center for the districts where we worked while other implementing USAID partners trained the midwives in other health centers.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Task-shifting: </a:t>
            </a:r>
            <a:r>
              <a:rPr lang="en-US" sz="1200" b="1" kern="1200" dirty="0" smtClean="0">
                <a:solidFill>
                  <a:schemeClr val="tx1"/>
                </a:solidFill>
                <a:effectLst/>
                <a:latin typeface="+mn-lt"/>
                <a:ea typeface="+mn-ea"/>
                <a:cs typeface="+mn-cs"/>
              </a:rPr>
              <a:t>Ethiopia</a:t>
            </a:r>
            <a:r>
              <a:rPr lang="en-US" sz="1200" kern="1200" dirty="0" smtClean="0">
                <a:solidFill>
                  <a:schemeClr val="tx1"/>
                </a:solidFill>
                <a:effectLst/>
                <a:latin typeface="+mn-lt"/>
                <a:ea typeface="+mn-ea"/>
                <a:cs typeface="+mn-cs"/>
              </a:rPr>
              <a:t> is currently undergoing a large scale-up initiative to increase access to care throughout the country. The cost of training new healthcare providers is significant, and Ethiopia has turned to task-shifting as a promising method for rapid scale-up. Abt worked with the Ministry to determine the economic impact of task-shifting ART services.  The cost-effectiveness analysis looked at the changes in costs associated with starting and sustaining task-shifting, along with the associated costs in observed changes to health outcomes to help the Ministry determine how cost effective wide scale-up of the model would be. </a:t>
            </a:r>
          </a:p>
          <a:p>
            <a:endParaRPr lang="en-US" b="1" dirty="0"/>
          </a:p>
        </p:txBody>
      </p:sp>
      <p:sp>
        <p:nvSpPr>
          <p:cNvPr id="4" name="Slide Number Placeholder 3"/>
          <p:cNvSpPr>
            <a:spLocks noGrp="1"/>
          </p:cNvSpPr>
          <p:nvPr>
            <p:ph type="sldNum" sz="quarter" idx="10"/>
          </p:nvPr>
        </p:nvSpPr>
        <p:spPr/>
        <p:txBody>
          <a:bodyPr/>
          <a:lstStyle/>
          <a:p>
            <a:fld id="{2FE5C2B5-0999-47C3-B3B8-F4843491DFF0}" type="slidenum">
              <a:rPr lang="en-US" smtClean="0"/>
              <a:t>8</a:t>
            </a:fld>
            <a:endParaRPr lang="en-US"/>
          </a:p>
        </p:txBody>
      </p:sp>
    </p:spTree>
    <p:extLst>
      <p:ext uri="{BB962C8B-B14F-4D97-AF65-F5344CB8AC3E}">
        <p14:creationId xmlns:p14="http://schemas.microsoft.com/office/powerpoint/2010/main" val="188262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Establishing referrals:</a:t>
            </a:r>
            <a:r>
              <a:rPr lang="en-US" sz="1200" kern="1200" dirty="0" smtClean="0">
                <a:solidFill>
                  <a:schemeClr val="tx1"/>
                </a:solidFill>
                <a:effectLst/>
                <a:latin typeface="+mn-lt"/>
                <a:ea typeface="+mn-ea"/>
                <a:cs typeface="+mn-cs"/>
              </a:rPr>
              <a:t> A referral can be defined as a process in which a health worker at a one level of the health system, having insufficient resources (drugs, equipment, skills) to manage a clinical condition, seeks the assistance of a better or differently resourced facility at the same or higher level to assist in, or take over the management of the client’s case. The facility that accepts the referred case is called the receiving facility and at the end of their involvement, they prepare a counter referral on the lower part of the forms to let the initiating facility know what has been done. This completes the referral loop between the two facilities.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good referral system can help to ensure: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Clients receive optimal care at the appropriate level that are not unnecessarily costly;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Hospital facilities are used optimally and cost-effectively;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Clients who most need specialist services can access them in a timely way;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Primary health services are well utilized and their reputation is enhanced.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Challenge: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provider compliance with referral guidelines and client follow- up are often challenging in low resource settings and particularly in rural areas. Services offered at referred facilities may be perceived as inadequate quality or culturally inappropriate by clients or the transport is either not available or costly. In order to have a referral system that is working effectively, there needs to be continuous monitoring and supportive supervision mechanisms established.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Example: </a:t>
            </a: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Abt recruited and trained community health workers to provide health communications messages, and provided referrals and vouchers for family planning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care services to private clinics through home visits.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37,752 referrals distributed, 28,184 (75%) redeemed for family planning services</a:t>
            </a:r>
            <a:r>
              <a:rPr lang="en-US" sz="1200" kern="1200" baseline="300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Referrals include free, discounted and normal referrals.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16,572 free vouchers distributed, 8,668 (52%) redeemed for family planning services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Jordan-153,023 women received FP counseling through outreach</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E5C2B5-0999-47C3-B3B8-F4843491DFF0}" type="slidenum">
              <a:rPr lang="en-US" smtClean="0"/>
              <a:t>9</a:t>
            </a:fld>
            <a:endParaRPr lang="en-US"/>
          </a:p>
        </p:txBody>
      </p:sp>
    </p:spTree>
    <p:extLst>
      <p:ext uri="{BB962C8B-B14F-4D97-AF65-F5344CB8AC3E}">
        <p14:creationId xmlns:p14="http://schemas.microsoft.com/office/powerpoint/2010/main" val="373538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805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497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781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0145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2778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46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
        <p:nvSpPr>
          <p:cNvPr id="3" name="Rectangle 2"/>
          <p:cNvSpPr/>
          <p:nvPr userDrawn="1"/>
        </p:nvSpPr>
        <p:spPr>
          <a:xfrm>
            <a:off x="865632" y="6377702"/>
            <a:ext cx="2260812" cy="369332"/>
          </a:xfrm>
          <a:prstGeom prst="rect">
            <a:avLst/>
          </a:prstGeom>
        </p:spPr>
        <p:txBody>
          <a:bodyPr wrap="none">
            <a:spAutoFit/>
          </a:bodyPr>
          <a:lstStyle/>
          <a:p>
            <a:pPr defTabSz="457200"/>
            <a:r>
              <a:rPr lang="en-US" i="1" dirty="0">
                <a:solidFill>
                  <a:prstClr val="white">
                    <a:lumMod val="50000"/>
                  </a:prstClr>
                </a:solidFill>
              </a:rPr>
              <a:t>Company Confidential</a:t>
            </a:r>
          </a:p>
        </p:txBody>
      </p:sp>
    </p:spTree>
    <p:extLst>
      <p:ext uri="{BB962C8B-B14F-4D97-AF65-F5344CB8AC3E}">
        <p14:creationId xmlns:p14="http://schemas.microsoft.com/office/powerpoint/2010/main" val="1353558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ounded Rectangle 10"/>
          <p:cNvSpPr/>
          <p:nvPr/>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p:nvPicPr>
        <p:blipFill>
          <a:blip r:embed="rId5"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6" name="Rounded Rectangle 15"/>
          <p:cNvSpPr/>
          <p:nvPr/>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856107" y="6234827"/>
            <a:ext cx="2260812" cy="369332"/>
          </a:xfrm>
          <a:prstGeom prst="rect">
            <a:avLst/>
          </a:prstGeom>
        </p:spPr>
        <p:txBody>
          <a:bodyPr wrap="none">
            <a:spAutoFit/>
          </a:bodyPr>
          <a:lstStyle/>
          <a:p>
            <a:pPr defTabSz="457200"/>
            <a:r>
              <a:rPr lang="en-US" i="1" dirty="0">
                <a:solidFill>
                  <a:prstClr val="white">
                    <a:lumMod val="50000"/>
                  </a:prstClr>
                </a:solidFill>
              </a:rPr>
              <a:t>Company Confidential</a:t>
            </a:r>
          </a:p>
        </p:txBody>
      </p:sp>
    </p:spTree>
    <p:extLst>
      <p:ext uri="{BB962C8B-B14F-4D97-AF65-F5344CB8AC3E}">
        <p14:creationId xmlns:p14="http://schemas.microsoft.com/office/powerpoint/2010/main" val="31957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ounded Rectangle 10"/>
          <p:cNvSpPr/>
          <p:nvPr/>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p:nvPicPr>
        <p:blipFill>
          <a:blip r:embed="rId5"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6" name="Rounded Rectangle 15"/>
          <p:cNvSpPr/>
          <p:nvPr/>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192193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4" name="Picture 3" descr="abt_assoc_lockup.ai"/>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8500" y="627211"/>
            <a:ext cx="1460250" cy="1471727"/>
          </a:xfrm>
          <a:prstGeom prst="rect">
            <a:avLst/>
          </a:prstGeom>
        </p:spPr>
      </p:pic>
      <p:sp>
        <p:nvSpPr>
          <p:cNvPr id="5" name="Rounded Rectangle 4"/>
          <p:cNvSpPr/>
          <p:nvPr/>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924046327"/>
      </p:ext>
    </p:extLst>
  </p:cSld>
  <p:clrMap bg1="lt1" tx1="dk1" bg2="lt2" tx2="dk2" accent1="accent1" accent2="accent2" accent3="accent3" accent4="accent4" accent5="accent5" accent6="accent6" hlink="hlink" folHlink="folHlink"/>
  <p:sldLayoutIdLst>
    <p:sldLayoutId id="2147483670" r:id="rId1"/>
  </p:sldLayoutIdLst>
  <p:hf sldNum="0" hdr="0" ftr="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322286"/>
            <a:ext cx="9143999" cy="3991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 Placeholder 3"/>
          <p:cNvSpPr>
            <a:spLocks noGrp="1"/>
          </p:cNvSpPr>
          <p:nvPr>
            <p:ph type="body" sz="quarter" idx="10"/>
          </p:nvPr>
        </p:nvSpPr>
        <p:spPr>
          <a:xfrm>
            <a:off x="76200" y="2322286"/>
            <a:ext cx="8358156" cy="1905000"/>
          </a:xfrm>
        </p:spPr>
        <p:txBody>
          <a:bodyPr/>
          <a:lstStyle/>
          <a:p>
            <a:pPr algn="ctr">
              <a:spcAft>
                <a:spcPct val="0"/>
              </a:spcAft>
            </a:pPr>
            <a:r>
              <a:rPr lang="en-US" sz="3600" b="1" dirty="0" smtClean="0">
                <a:solidFill>
                  <a:schemeClr val="bg2"/>
                </a:solidFill>
                <a:latin typeface="Arial" charset="0"/>
                <a:cs typeface="Arial" charset="0"/>
              </a:rPr>
              <a:t>IHD Service Delivery and Quality Assurance</a:t>
            </a:r>
          </a:p>
          <a:p>
            <a:pPr algn="ctr">
              <a:spcAft>
                <a:spcPct val="0"/>
              </a:spcAft>
            </a:pPr>
            <a:r>
              <a:rPr lang="en-US" sz="3600" b="1" dirty="0" smtClean="0">
                <a:solidFill>
                  <a:schemeClr val="bg2"/>
                </a:solidFill>
                <a:latin typeface="Arial" charset="0"/>
                <a:cs typeface="Arial" charset="0"/>
              </a:rPr>
              <a:t>Technical Working Group</a:t>
            </a:r>
            <a:endParaRPr lang="en-US" sz="1800" b="1" dirty="0" smtClean="0">
              <a:solidFill>
                <a:schemeClr val="bg1"/>
              </a:solidFill>
              <a:latin typeface="Arial" charset="0"/>
              <a:cs typeface="Arial" charset="0"/>
            </a:endParaRPr>
          </a:p>
          <a:p>
            <a:pPr algn="ctr">
              <a:spcAft>
                <a:spcPct val="0"/>
              </a:spcAft>
            </a:pPr>
            <a:endParaRPr lang="en-US" sz="1800" b="1" dirty="0">
              <a:solidFill>
                <a:schemeClr val="bg1"/>
              </a:solidFill>
              <a:latin typeface="Arial" charset="0"/>
              <a:cs typeface="Arial" charset="0"/>
            </a:endParaRPr>
          </a:p>
          <a:p>
            <a:pPr>
              <a:spcAft>
                <a:spcPct val="0"/>
              </a:spcAft>
            </a:pPr>
            <a:endParaRPr lang="en-US" sz="1800" b="1" dirty="0" smtClean="0">
              <a:solidFill>
                <a:schemeClr val="bg1"/>
              </a:solidFill>
              <a:latin typeface="Arial" charset="0"/>
              <a:cs typeface="Arial" charset="0"/>
            </a:endParaRPr>
          </a:p>
          <a:p>
            <a:pPr>
              <a:spcAft>
                <a:spcPct val="0"/>
              </a:spcAft>
            </a:pPr>
            <a:endParaRPr lang="en-US" sz="1800" b="1" dirty="0">
              <a:solidFill>
                <a:schemeClr val="bg1"/>
              </a:solidFill>
              <a:latin typeface="Arial" charset="0"/>
              <a:cs typeface="Arial" charset="0"/>
            </a:endParaRPr>
          </a:p>
          <a:p>
            <a:pPr algn="ctr"/>
            <a:r>
              <a:rPr lang="en-US" sz="2400" b="1" dirty="0" smtClean="0">
                <a:solidFill>
                  <a:schemeClr val="bg1"/>
                </a:solidFill>
              </a:rPr>
              <a:t> </a:t>
            </a:r>
            <a:endParaRPr lang="en-US" sz="1600" dirty="0">
              <a:solidFill>
                <a:schemeClr val="bg1"/>
              </a:solidFill>
            </a:endParaRPr>
          </a:p>
        </p:txBody>
      </p:sp>
      <p:pic>
        <p:nvPicPr>
          <p:cNvPr id="1027" name="Picture 3" descr="R:\CommonArchives\IHA ARCHIVE\Photos\Maternal Health\baby at clini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4076" y="4455663"/>
            <a:ext cx="1969561" cy="3138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CommonArchives\IHA ARCHIVE\Photos\Maternal Health\b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700" y="4455663"/>
            <a:ext cx="3079845" cy="259009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Picture 012.jpg"/>
          <p:cNvPicPr>
            <a:picLocks noChangeAspect="1"/>
          </p:cNvPicPr>
          <p:nvPr/>
        </p:nvPicPr>
        <p:blipFill>
          <a:blip r:embed="rId5" cstate="print">
            <a:extLst>
              <a:ext uri="{28A0092B-C50C-407E-A947-70E740481C1C}">
                <a14:useLocalDpi xmlns:a14="http://schemas.microsoft.com/office/drawing/2010/main" val="0"/>
              </a:ext>
            </a:extLst>
          </a:blip>
          <a:srcRect l="11539" r="11539"/>
          <a:stretch>
            <a:fillRect/>
          </a:stretch>
        </p:blipFill>
        <p:spPr>
          <a:xfrm>
            <a:off x="4495184" y="4455664"/>
            <a:ext cx="2788892" cy="2719169"/>
          </a:xfrm>
          <a:prstGeom prst="rect">
            <a:avLst/>
          </a:prstGeom>
        </p:spPr>
      </p:pic>
      <p:pic>
        <p:nvPicPr>
          <p:cNvPr id="1026" name="Picture 2" descr="Ethipia 10-07 006"/>
          <p:cNvPicPr>
            <a:picLocks noChangeAspect="1" noChangeArrowheads="1"/>
          </p:cNvPicPr>
          <p:nvPr/>
        </p:nvPicPr>
        <p:blipFill>
          <a:blip r:embed="rId6" cstate="print">
            <a:extLst>
              <a:ext uri="{28A0092B-C50C-407E-A947-70E740481C1C}">
                <a14:useLocalDpi xmlns:a14="http://schemas.microsoft.com/office/drawing/2010/main" val="0"/>
              </a:ext>
            </a:extLst>
          </a:blip>
          <a:srcRect l="8365" r="16522"/>
          <a:stretch>
            <a:fillRect/>
          </a:stretch>
        </p:blipFill>
        <p:spPr bwMode="auto">
          <a:xfrm>
            <a:off x="-17172" y="4455664"/>
            <a:ext cx="2578100" cy="259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7020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 Abt Projects with Service Delivery/Quality Assurance</a:t>
            </a:r>
          </a:p>
        </p:txBody>
      </p:sp>
      <p:sp>
        <p:nvSpPr>
          <p:cNvPr id="4" name="Content Placeholder 3"/>
          <p:cNvSpPr>
            <a:spLocks noGrp="1"/>
          </p:cNvSpPr>
          <p:nvPr>
            <p:ph sz="half" idx="2"/>
          </p:nvPr>
        </p:nvSpPr>
        <p:spPr>
          <a:xfrm>
            <a:off x="457200" y="1447800"/>
            <a:ext cx="4040188" cy="4678363"/>
          </a:xfrm>
        </p:spPr>
        <p:txBody>
          <a:bodyPr>
            <a:normAutofit fontScale="92500" lnSpcReduction="20000"/>
          </a:bodyPr>
          <a:lstStyle/>
          <a:p>
            <a:r>
              <a:rPr lang="en-US" dirty="0"/>
              <a:t>Nigeria Partnership for Transformation of Health Systems</a:t>
            </a:r>
          </a:p>
          <a:p>
            <a:r>
              <a:rPr lang="en-US" dirty="0"/>
              <a:t>Nigeria/SHOPS</a:t>
            </a:r>
          </a:p>
          <a:p>
            <a:r>
              <a:rPr lang="en-US" dirty="0"/>
              <a:t>Zambia Integrated Systems Strengthening Program </a:t>
            </a:r>
          </a:p>
          <a:p>
            <a:r>
              <a:rPr lang="en-US" dirty="0"/>
              <a:t>Zambia Scaling up Family Planning </a:t>
            </a:r>
          </a:p>
          <a:p>
            <a:r>
              <a:rPr lang="en-US" dirty="0"/>
              <a:t>Mali Assistance Technique </a:t>
            </a:r>
            <a:r>
              <a:rPr lang="en-US" dirty="0" err="1"/>
              <a:t>Nationale</a:t>
            </a:r>
            <a:r>
              <a:rPr lang="en-US" dirty="0"/>
              <a:t> Plus  </a:t>
            </a:r>
          </a:p>
          <a:p>
            <a:r>
              <a:rPr lang="en-US" dirty="0"/>
              <a:t>Ethiopia Private Health Sector Program</a:t>
            </a:r>
          </a:p>
          <a:p>
            <a:r>
              <a:rPr lang="en-US" dirty="0"/>
              <a:t>Central Asia Quality Health Care Project  </a:t>
            </a:r>
          </a:p>
          <a:p>
            <a:r>
              <a:rPr lang="en-US" dirty="0"/>
              <a:t>Dominican Republic Maternal &amp; Child Centers of Excellence Project </a:t>
            </a:r>
            <a:endParaRPr lang="en-US" dirty="0" smtClean="0"/>
          </a:p>
          <a:p>
            <a:r>
              <a:rPr lang="en-US" dirty="0" smtClean="0"/>
              <a:t>Peru </a:t>
            </a:r>
            <a:r>
              <a:rPr lang="en-US" dirty="0" smtClean="0"/>
              <a:t>MCC</a:t>
            </a:r>
          </a:p>
          <a:p>
            <a:r>
              <a:rPr lang="en-US" dirty="0" smtClean="0"/>
              <a:t>Health Systems Project Senegal</a:t>
            </a:r>
          </a:p>
          <a:p>
            <a:r>
              <a:rPr lang="en-US" dirty="0"/>
              <a:t>Bangladesh/SHOPS</a:t>
            </a:r>
          </a:p>
          <a:p>
            <a:pPr marL="0" indent="0">
              <a:buNone/>
            </a:pPr>
            <a:endParaRPr lang="en-US" dirty="0"/>
          </a:p>
          <a:p>
            <a:endParaRPr lang="en-US" dirty="0"/>
          </a:p>
        </p:txBody>
      </p:sp>
      <p:sp>
        <p:nvSpPr>
          <p:cNvPr id="6" name="Content Placeholder 5"/>
          <p:cNvSpPr>
            <a:spLocks noGrp="1"/>
          </p:cNvSpPr>
          <p:nvPr>
            <p:ph sz="quarter" idx="4"/>
          </p:nvPr>
        </p:nvSpPr>
        <p:spPr>
          <a:xfrm>
            <a:off x="4645025" y="1524000"/>
            <a:ext cx="4041775" cy="4602163"/>
          </a:xfrm>
        </p:spPr>
        <p:txBody>
          <a:bodyPr>
            <a:normAutofit fontScale="92500" lnSpcReduction="20000"/>
          </a:bodyPr>
          <a:lstStyle/>
          <a:p>
            <a:r>
              <a:rPr lang="en-US" sz="1700" dirty="0"/>
              <a:t>Jordan Health Systems Strengthening II  </a:t>
            </a:r>
          </a:p>
          <a:p>
            <a:r>
              <a:rPr lang="en-US" sz="1700" dirty="0"/>
              <a:t>Jordan/SHOPS </a:t>
            </a:r>
            <a:r>
              <a:rPr lang="en-US" sz="1700" dirty="0" err="1"/>
              <a:t>Ta’ziz</a:t>
            </a:r>
            <a:r>
              <a:rPr lang="en-US" sz="1700" dirty="0"/>
              <a:t> </a:t>
            </a:r>
          </a:p>
          <a:p>
            <a:r>
              <a:rPr lang="en-US" sz="1700" dirty="0"/>
              <a:t>Azerbaijan Strengthening Health Systems Through Integrated Programs Armenia- Health System Strengthening in Armenia </a:t>
            </a:r>
          </a:p>
          <a:p>
            <a:r>
              <a:rPr lang="en-US" sz="1700" dirty="0"/>
              <a:t>Pakistan Technical Assistance for Capacity Building in Midwifery, Information and Logistics </a:t>
            </a:r>
          </a:p>
          <a:p>
            <a:r>
              <a:rPr lang="en-US" sz="1700" dirty="0" smtClean="0"/>
              <a:t>India/SHOPS</a:t>
            </a:r>
          </a:p>
          <a:p>
            <a:r>
              <a:rPr lang="en-US" sz="1700" dirty="0" smtClean="0"/>
              <a:t>India Market Based Partnerships for Health</a:t>
            </a:r>
          </a:p>
          <a:p>
            <a:r>
              <a:rPr lang="en-US" sz="1700" dirty="0" smtClean="0"/>
              <a:t>India Integrated </a:t>
            </a:r>
            <a:r>
              <a:rPr lang="en-US" sz="1700" dirty="0"/>
              <a:t>Family Health Initiative</a:t>
            </a:r>
          </a:p>
          <a:p>
            <a:r>
              <a:rPr lang="en-US" sz="1700" dirty="0" smtClean="0"/>
              <a:t>Health Systems Project Indonesia</a:t>
            </a:r>
          </a:p>
          <a:p>
            <a:r>
              <a:rPr lang="en-US" sz="1700" dirty="0"/>
              <a:t>Clinical HIV/AIDS Services Strengthening Project in </a:t>
            </a:r>
            <a:r>
              <a:rPr lang="en-US" sz="1700" dirty="0" err="1"/>
              <a:t>Sofala</a:t>
            </a:r>
            <a:r>
              <a:rPr lang="en-US" sz="1700" dirty="0"/>
              <a:t>, </a:t>
            </a:r>
            <a:r>
              <a:rPr lang="en-US" sz="1700" dirty="0" err="1"/>
              <a:t>Manica</a:t>
            </a:r>
            <a:r>
              <a:rPr lang="en-US" sz="1700" dirty="0"/>
              <a:t>, and </a:t>
            </a:r>
            <a:r>
              <a:rPr lang="en-US" sz="1700" dirty="0" err="1" smtClean="0"/>
              <a:t>Tete</a:t>
            </a:r>
            <a:r>
              <a:rPr lang="en-US" sz="1700" dirty="0" smtClean="0"/>
              <a:t> Mozambique</a:t>
            </a:r>
            <a:r>
              <a:rPr lang="en-US" sz="1700" dirty="0"/>
              <a:t/>
            </a:r>
            <a:br>
              <a:rPr lang="en-US" sz="1700" dirty="0"/>
            </a:br>
            <a:endParaRPr lang="en-US" sz="1700" dirty="0"/>
          </a:p>
          <a:p>
            <a:endParaRPr lang="en-US" dirty="0"/>
          </a:p>
        </p:txBody>
      </p:sp>
    </p:spTree>
    <p:extLst>
      <p:ext uri="{BB962C8B-B14F-4D97-AF65-F5344CB8AC3E}">
        <p14:creationId xmlns:p14="http://schemas.microsoft.com/office/powerpoint/2010/main" val="293624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1600200"/>
            <a:ext cx="4506119" cy="3379589"/>
          </a:xfrm>
        </p:spPr>
      </p:pic>
      <p:sp>
        <p:nvSpPr>
          <p:cNvPr id="4" name="Text Placeholder 3"/>
          <p:cNvSpPr>
            <a:spLocks noGrp="1"/>
          </p:cNvSpPr>
          <p:nvPr>
            <p:ph type="body" sz="quarter" idx="3"/>
          </p:nvPr>
        </p:nvSpPr>
        <p:spPr/>
        <p:txBody>
          <a:bodyPr/>
          <a:lstStyle/>
          <a:p>
            <a:r>
              <a:rPr lang="en-US" dirty="0" smtClean="0"/>
              <a:t>The Service Delivery/Quality Assurance TWG Core Team</a:t>
            </a:r>
            <a:endParaRPr lang="en-US" dirty="0"/>
          </a:p>
        </p:txBody>
      </p:sp>
      <p:sp>
        <p:nvSpPr>
          <p:cNvPr id="5" name="Content Placeholder 4"/>
          <p:cNvSpPr>
            <a:spLocks noGrp="1"/>
          </p:cNvSpPr>
          <p:nvPr>
            <p:ph sz="quarter" idx="4"/>
          </p:nvPr>
        </p:nvSpPr>
        <p:spPr/>
        <p:txBody>
          <a:bodyPr>
            <a:normAutofit fontScale="92500" lnSpcReduction="20000"/>
          </a:bodyPr>
          <a:lstStyle/>
          <a:p>
            <a:r>
              <a:rPr lang="en-US" dirty="0"/>
              <a:t>TL: </a:t>
            </a:r>
            <a:r>
              <a:rPr lang="en-US" dirty="0" smtClean="0"/>
              <a:t>Kuhu Maitra</a:t>
            </a:r>
            <a:endParaRPr lang="en-US" dirty="0"/>
          </a:p>
          <a:p>
            <a:r>
              <a:rPr lang="en-US" dirty="0"/>
              <a:t>TC: </a:t>
            </a:r>
            <a:r>
              <a:rPr lang="en-US" dirty="0" smtClean="0"/>
              <a:t>Kenya Datari</a:t>
            </a:r>
            <a:endParaRPr lang="en-US" dirty="0"/>
          </a:p>
          <a:p>
            <a:r>
              <a:rPr lang="en-US" dirty="0" smtClean="0"/>
              <a:t>TWG members</a:t>
            </a:r>
            <a:r>
              <a:rPr lang="en-US" dirty="0"/>
              <a:t>:  </a:t>
            </a:r>
            <a:endParaRPr lang="en-US" dirty="0" smtClean="0"/>
          </a:p>
          <a:p>
            <a:pPr lvl="1"/>
            <a:r>
              <a:rPr lang="en-US" dirty="0"/>
              <a:t>Melinda Ojermark</a:t>
            </a:r>
          </a:p>
          <a:p>
            <a:pPr lvl="1"/>
            <a:r>
              <a:rPr lang="en-US" dirty="0"/>
              <a:t>Leah Ekbladh </a:t>
            </a:r>
          </a:p>
          <a:p>
            <a:pPr lvl="1"/>
            <a:r>
              <a:rPr lang="fr-FR" dirty="0"/>
              <a:t>Lara Hensley</a:t>
            </a:r>
            <a:endParaRPr lang="en-US" dirty="0"/>
          </a:p>
          <a:p>
            <a:pPr lvl="1"/>
            <a:r>
              <a:rPr lang="fr-FR" dirty="0"/>
              <a:t>Lisa Nichols</a:t>
            </a:r>
            <a:endParaRPr lang="en-US" dirty="0"/>
          </a:p>
          <a:p>
            <a:pPr lvl="1"/>
            <a:r>
              <a:rPr lang="fr-FR" dirty="0"/>
              <a:t>Margarita Fernandez</a:t>
            </a:r>
            <a:endParaRPr lang="en-US" dirty="0"/>
          </a:p>
          <a:p>
            <a:pPr lvl="1"/>
            <a:r>
              <a:rPr lang="fr-FR" dirty="0"/>
              <a:t>Carlos </a:t>
            </a:r>
            <a:r>
              <a:rPr lang="fr-FR" dirty="0" smtClean="0"/>
              <a:t>Cuellar</a:t>
            </a:r>
            <a:endParaRPr lang="en-US" dirty="0"/>
          </a:p>
          <a:p>
            <a:pPr lvl="1"/>
            <a:r>
              <a:rPr lang="en-US" dirty="0"/>
              <a:t>Maha Al-Saheb </a:t>
            </a:r>
          </a:p>
          <a:p>
            <a:pPr lvl="1"/>
            <a:r>
              <a:rPr lang="en-US" dirty="0"/>
              <a:t>Ekpenyong Ekanem </a:t>
            </a:r>
          </a:p>
          <a:p>
            <a:pPr lvl="1"/>
            <a:r>
              <a:rPr lang="en-US" dirty="0"/>
              <a:t>Sabry Hamza </a:t>
            </a:r>
          </a:p>
          <a:p>
            <a:pPr lvl="1"/>
            <a:r>
              <a:rPr lang="en-US" dirty="0"/>
              <a:t>Amina Aminu </a:t>
            </a:r>
          </a:p>
          <a:p>
            <a:pPr lvl="1"/>
            <a:r>
              <a:rPr lang="en-US" dirty="0"/>
              <a:t>Ayman Mohsen </a:t>
            </a:r>
          </a:p>
          <a:p>
            <a:pPr marL="0" indent="0">
              <a:buNone/>
            </a:pPr>
            <a:endParaRPr lang="en-US" dirty="0"/>
          </a:p>
        </p:txBody>
      </p:sp>
      <p:sp>
        <p:nvSpPr>
          <p:cNvPr id="6" name="TextBox 5"/>
          <p:cNvSpPr txBox="1"/>
          <p:nvPr/>
        </p:nvSpPr>
        <p:spPr>
          <a:xfrm>
            <a:off x="152400" y="4930351"/>
            <a:ext cx="2438400" cy="338554"/>
          </a:xfrm>
          <a:prstGeom prst="rect">
            <a:avLst/>
          </a:prstGeom>
          <a:noFill/>
        </p:spPr>
        <p:txBody>
          <a:bodyPr wrap="square" rtlCol="0">
            <a:spAutoFit/>
          </a:bodyPr>
          <a:lstStyle/>
          <a:p>
            <a:r>
              <a:rPr lang="en-US" sz="1600" dirty="0" smtClean="0"/>
              <a:t>Mali ATN Plus</a:t>
            </a:r>
            <a:endParaRPr lang="en-US" sz="1600" dirty="0"/>
          </a:p>
        </p:txBody>
      </p:sp>
    </p:spTree>
    <p:extLst>
      <p:ext uri="{BB962C8B-B14F-4D97-AF65-F5344CB8AC3E}">
        <p14:creationId xmlns:p14="http://schemas.microsoft.com/office/powerpoint/2010/main" val="290343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service delivery?</a:t>
            </a:r>
            <a:endParaRPr lang="en-US" dirty="0"/>
          </a:p>
        </p:txBody>
      </p:sp>
      <p:sp>
        <p:nvSpPr>
          <p:cNvPr id="4" name="Content Placeholder 3"/>
          <p:cNvSpPr>
            <a:spLocks noGrp="1"/>
          </p:cNvSpPr>
          <p:nvPr>
            <p:ph idx="1"/>
          </p:nvPr>
        </p:nvSpPr>
        <p:spPr>
          <a:xfrm>
            <a:off x="723900" y="1536700"/>
            <a:ext cx="7886700" cy="4787900"/>
          </a:xfrm>
        </p:spPr>
        <p:txBody>
          <a:bodyPr>
            <a:normAutofit/>
          </a:bodyPr>
          <a:lstStyle/>
          <a:p>
            <a:r>
              <a:rPr lang="en-US" dirty="0" smtClean="0"/>
              <a:t>The organization and management of inputs and services to </a:t>
            </a:r>
            <a:r>
              <a:rPr lang="en-US" dirty="0"/>
              <a:t>those who need them, when and where they are needed (WHO 2001c</a:t>
            </a:r>
            <a:r>
              <a:rPr lang="en-US" dirty="0" smtClean="0"/>
              <a:t>).</a:t>
            </a:r>
            <a:endParaRPr lang="en-US" dirty="0"/>
          </a:p>
          <a:p>
            <a:r>
              <a:rPr lang="en-US" dirty="0" smtClean="0"/>
              <a:t>An </a:t>
            </a:r>
            <a:r>
              <a:rPr lang="en-US" dirty="0"/>
              <a:t>immediate </a:t>
            </a:r>
            <a:r>
              <a:rPr lang="en-US" dirty="0" smtClean="0"/>
              <a:t>output of </a:t>
            </a:r>
            <a:r>
              <a:rPr lang="en-US" dirty="0"/>
              <a:t>the inputs into the health system, such as the health workforce, procurement and supplies, and </a:t>
            </a:r>
            <a:r>
              <a:rPr lang="en-US" dirty="0" smtClean="0"/>
              <a:t>financing. Increased </a:t>
            </a:r>
            <a:r>
              <a:rPr lang="en-US" dirty="0"/>
              <a:t>inputs should lead to improved service delivery and enhanced access to services. </a:t>
            </a:r>
            <a:endParaRPr lang="en-US" dirty="0" smtClean="0"/>
          </a:p>
          <a:p>
            <a:pPr marL="457200" lvl="1" indent="0">
              <a:spcBef>
                <a:spcPts val="600"/>
              </a:spcBef>
              <a:spcAft>
                <a:spcPts val="600"/>
              </a:spcAft>
              <a:buNone/>
            </a:pPr>
            <a:endParaRPr lang="en-US" sz="2800" dirty="0" smtClean="0"/>
          </a:p>
        </p:txBody>
      </p:sp>
    </p:spTree>
    <p:extLst>
      <p:ext uri="{BB962C8B-B14F-4D97-AF65-F5344CB8AC3E}">
        <p14:creationId xmlns:p14="http://schemas.microsoft.com/office/powerpoint/2010/main" val="231872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System Building Block Interactions</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811706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46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Key components of Service Delivery</a:t>
            </a:r>
            <a:endParaRPr lang="en-US" dirty="0"/>
          </a:p>
        </p:txBody>
      </p:sp>
      <p:sp>
        <p:nvSpPr>
          <p:cNvPr id="4" name="Content Placeholder 3"/>
          <p:cNvSpPr>
            <a:spLocks noGrp="1"/>
          </p:cNvSpPr>
          <p:nvPr>
            <p:ph idx="1"/>
          </p:nvPr>
        </p:nvSpPr>
        <p:spPr>
          <a:xfrm>
            <a:off x="723900" y="1536700"/>
            <a:ext cx="7886700" cy="4787900"/>
          </a:xfrm>
        </p:spPr>
        <p:txBody>
          <a:bodyPr>
            <a:normAutofit/>
          </a:bodyPr>
          <a:lstStyle/>
          <a:p>
            <a:r>
              <a:rPr lang="en-US" sz="2800" dirty="0"/>
              <a:t>Standards and g</a:t>
            </a:r>
            <a:r>
              <a:rPr lang="en-US" sz="2800" dirty="0" smtClean="0"/>
              <a:t>uidelines</a:t>
            </a:r>
          </a:p>
          <a:p>
            <a:r>
              <a:rPr lang="en-US" sz="2800" dirty="0" smtClean="0"/>
              <a:t>Pre-service </a:t>
            </a:r>
            <a:r>
              <a:rPr lang="en-US" sz="2800" dirty="0"/>
              <a:t>and </a:t>
            </a:r>
            <a:r>
              <a:rPr lang="en-US" sz="2800" dirty="0" smtClean="0"/>
              <a:t>in-service </a:t>
            </a:r>
            <a:r>
              <a:rPr lang="en-US" sz="2800" dirty="0"/>
              <a:t>t</a:t>
            </a:r>
            <a:r>
              <a:rPr lang="en-US" sz="2800" dirty="0" smtClean="0"/>
              <a:t>raining</a:t>
            </a:r>
          </a:p>
          <a:p>
            <a:r>
              <a:rPr lang="en-US" sz="2800" dirty="0" smtClean="0"/>
              <a:t>Task-shifting</a:t>
            </a:r>
          </a:p>
          <a:p>
            <a:r>
              <a:rPr lang="en-US" sz="2800" dirty="0" smtClean="0"/>
              <a:t>Referral systems</a:t>
            </a:r>
          </a:p>
          <a:p>
            <a:r>
              <a:rPr lang="en-US" sz="2800" dirty="0"/>
              <a:t>Quality improvement </a:t>
            </a:r>
            <a:r>
              <a:rPr lang="en-US" sz="2800" dirty="0" smtClean="0"/>
              <a:t>systems </a:t>
            </a:r>
            <a:r>
              <a:rPr lang="en-US" sz="2800" dirty="0"/>
              <a:t>and </a:t>
            </a:r>
            <a:r>
              <a:rPr lang="en-US" sz="2800" dirty="0" smtClean="0"/>
              <a:t>supportive supervision</a:t>
            </a:r>
          </a:p>
        </p:txBody>
      </p:sp>
    </p:spTree>
    <p:extLst>
      <p:ext uri="{BB962C8B-B14F-4D97-AF65-F5344CB8AC3E}">
        <p14:creationId xmlns:p14="http://schemas.microsoft.com/office/powerpoint/2010/main" val="204410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Standards and Guidelines</a:t>
            </a:r>
            <a:endParaRPr lang="en-US" dirty="0"/>
          </a:p>
        </p:txBody>
      </p:sp>
      <p:sp>
        <p:nvSpPr>
          <p:cNvPr id="8" name="Content Placeholder 7"/>
          <p:cNvSpPr>
            <a:spLocks noGrp="1"/>
          </p:cNvSpPr>
          <p:nvPr>
            <p:ph idx="1"/>
          </p:nvPr>
        </p:nvSpPr>
        <p:spPr>
          <a:xfrm>
            <a:off x="663685" y="1600419"/>
            <a:ext cx="7721600" cy="4601909"/>
          </a:xfrm>
        </p:spPr>
        <p:txBody>
          <a:bodyPr/>
          <a:lstStyle/>
          <a:p>
            <a:r>
              <a:rPr lang="en-US" dirty="0" smtClean="0"/>
              <a:t>These provide guidance to providers on how to improve quality health services according to national protocols and international recommendations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817" y="3289151"/>
            <a:ext cx="2256155" cy="19278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322" y="2931878"/>
            <a:ext cx="5201478" cy="2308324"/>
          </a:xfrm>
          <a:prstGeom prst="rect">
            <a:avLst/>
          </a:prstGeom>
          <a:noFill/>
          <a:ln>
            <a:noFill/>
          </a:ln>
        </p:spPr>
        <p:txBody>
          <a:bodyPr wrap="square" rtlCol="0">
            <a:spAutoFit/>
          </a:bodyPr>
          <a:lstStyle/>
          <a:p>
            <a:pPr marL="342900" indent="-342900">
              <a:buFont typeface="Wingdings" panose="05000000000000000000" pitchFamily="2" charset="2"/>
              <a:buChar char="§"/>
            </a:pPr>
            <a:r>
              <a:rPr lang="en-US" sz="2400" dirty="0">
                <a:latin typeface="Arial"/>
                <a:cs typeface="Arial"/>
              </a:rPr>
              <a:t>Requires buy-in and consensus among all stakeholders </a:t>
            </a:r>
            <a:endParaRPr lang="en-US" sz="2400" dirty="0" smtClean="0">
              <a:latin typeface="Arial"/>
              <a:cs typeface="Arial"/>
            </a:endParaRPr>
          </a:p>
          <a:p>
            <a:endParaRPr lang="en-US" sz="2400" dirty="0" smtClean="0">
              <a:latin typeface="Arial"/>
              <a:cs typeface="Arial"/>
            </a:endParaRPr>
          </a:p>
          <a:p>
            <a:pPr marL="342900" indent="-342900">
              <a:buFont typeface="Wingdings" panose="05000000000000000000" pitchFamily="2" charset="2"/>
              <a:buChar char="§"/>
            </a:pPr>
            <a:r>
              <a:rPr lang="en-US" sz="2400" dirty="0" smtClean="0">
                <a:latin typeface="Arial"/>
                <a:cs typeface="Arial"/>
              </a:rPr>
              <a:t>Project </a:t>
            </a:r>
            <a:r>
              <a:rPr lang="en-US" sz="2400" dirty="0">
                <a:latin typeface="Arial"/>
                <a:cs typeface="Arial"/>
              </a:rPr>
              <a:t>example: Azerbaijan: establishment of national clinical practice guidelines </a:t>
            </a:r>
          </a:p>
        </p:txBody>
      </p:sp>
    </p:spTree>
    <p:extLst>
      <p:ext uri="{BB962C8B-B14F-4D97-AF65-F5344CB8AC3E}">
        <p14:creationId xmlns:p14="http://schemas.microsoft.com/office/powerpoint/2010/main" val="391661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QI Systems and Supportive Supervision</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Using routine health </a:t>
            </a:r>
            <a:r>
              <a:rPr lang="en-US" dirty="0"/>
              <a:t>and program data to </a:t>
            </a:r>
            <a:r>
              <a:rPr lang="en-US" dirty="0" smtClean="0"/>
              <a:t>improve service </a:t>
            </a:r>
            <a:r>
              <a:rPr lang="en-US" dirty="0"/>
              <a:t>systems and </a:t>
            </a:r>
            <a:r>
              <a:rPr lang="en-US" dirty="0" smtClean="0"/>
              <a:t>processes that meet </a:t>
            </a:r>
            <a:r>
              <a:rPr lang="en-US" dirty="0"/>
              <a:t>client and program </a:t>
            </a:r>
            <a:r>
              <a:rPr lang="en-US" dirty="0" smtClean="0"/>
              <a:t>needs. </a:t>
            </a:r>
          </a:p>
          <a:p>
            <a:r>
              <a:rPr lang="en-US" dirty="0"/>
              <a:t>M</a:t>
            </a:r>
            <a:r>
              <a:rPr lang="en-US" dirty="0" smtClean="0"/>
              <a:t>ust </a:t>
            </a:r>
            <a:r>
              <a:rPr lang="en-US" dirty="0"/>
              <a:t>be aligned and integrated with broad health systems and infrastructure improvement </a:t>
            </a:r>
            <a:r>
              <a:rPr lang="en-US" dirty="0" smtClean="0"/>
              <a:t>interventions.</a:t>
            </a:r>
          </a:p>
          <a:p>
            <a:r>
              <a:rPr lang="en-US" dirty="0" smtClean="0"/>
              <a:t>Project examples:</a:t>
            </a:r>
          </a:p>
          <a:p>
            <a:pPr lvl="1"/>
            <a:r>
              <a:rPr lang="en-US" dirty="0" smtClean="0"/>
              <a:t>Dominican Republic: Centers of Excellence to improve quality of services</a:t>
            </a:r>
          </a:p>
          <a:p>
            <a:pPr lvl="1"/>
            <a:r>
              <a:rPr lang="en-US" dirty="0" smtClean="0"/>
              <a:t>Ethiopia and Nigeria: </a:t>
            </a:r>
            <a:r>
              <a:rPr lang="en-US" dirty="0"/>
              <a:t>use of mobile devices to improve supportive supervision </a:t>
            </a:r>
            <a:endParaRPr lang="en-US" dirty="0" smtClean="0"/>
          </a:p>
          <a:p>
            <a:pPr lvl="1"/>
            <a:r>
              <a:rPr lang="en-US" dirty="0" smtClean="0"/>
              <a:t>Nigeria </a:t>
            </a:r>
            <a:r>
              <a:rPr lang="en-US" dirty="0" err="1" smtClean="0"/>
              <a:t>GxAlert</a:t>
            </a:r>
            <a:r>
              <a:rPr lang="en-US" dirty="0" smtClean="0"/>
              <a:t>: New technology for rapid </a:t>
            </a:r>
            <a:r>
              <a:rPr lang="en-US" dirty="0"/>
              <a:t>diagnosis and dissemination of TB test results</a:t>
            </a:r>
            <a:endParaRPr lang="en-US" dirty="0" smtClean="0"/>
          </a:p>
        </p:txBody>
      </p:sp>
    </p:spTree>
    <p:extLst>
      <p:ext uri="{BB962C8B-B14F-4D97-AF65-F5344CB8AC3E}">
        <p14:creationId xmlns:p14="http://schemas.microsoft.com/office/powerpoint/2010/main" val="302275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Pre-Service and In-Service Training</a:t>
            </a:r>
            <a:endParaRPr lang="en-US" dirty="0"/>
          </a:p>
        </p:txBody>
      </p:sp>
      <p:sp>
        <p:nvSpPr>
          <p:cNvPr id="8" name="Content Placeholder 7"/>
          <p:cNvSpPr>
            <a:spLocks noGrp="1"/>
          </p:cNvSpPr>
          <p:nvPr>
            <p:ph idx="1"/>
          </p:nvPr>
        </p:nvSpPr>
        <p:spPr/>
        <p:txBody>
          <a:bodyPr>
            <a:normAutofit fontScale="92500"/>
          </a:bodyPr>
          <a:lstStyle/>
          <a:p>
            <a:r>
              <a:rPr lang="en-US" dirty="0" smtClean="0"/>
              <a:t>Education to develop knowledge and </a:t>
            </a:r>
            <a:r>
              <a:rPr lang="en-US" dirty="0"/>
              <a:t>skills before a health care professional enters </a:t>
            </a:r>
            <a:r>
              <a:rPr lang="en-US" dirty="0" smtClean="0"/>
              <a:t>health </a:t>
            </a:r>
            <a:r>
              <a:rPr lang="en-US" dirty="0"/>
              <a:t>service </a:t>
            </a:r>
            <a:r>
              <a:rPr lang="en-US" dirty="0" smtClean="0"/>
              <a:t>practice </a:t>
            </a:r>
            <a:r>
              <a:rPr lang="en-US" b="1" i="1" dirty="0"/>
              <a:t>and</a:t>
            </a:r>
            <a:r>
              <a:rPr lang="en-US" i="1" dirty="0"/>
              <a:t> </a:t>
            </a:r>
            <a:r>
              <a:rPr lang="en-US" i="1" dirty="0" smtClean="0"/>
              <a:t> </a:t>
            </a:r>
            <a:r>
              <a:rPr lang="en-US" dirty="0" smtClean="0"/>
              <a:t>continued intermittently to </a:t>
            </a:r>
            <a:r>
              <a:rPr lang="en-US" dirty="0"/>
              <a:t>improve the level of the health professional’s competence and strengthen the provider’s knowledge, skills, and </a:t>
            </a:r>
            <a:r>
              <a:rPr lang="en-US" dirty="0" smtClean="0"/>
              <a:t>attitudes</a:t>
            </a:r>
          </a:p>
          <a:p>
            <a:pPr marL="0" indent="0">
              <a:buNone/>
            </a:pPr>
            <a:endParaRPr lang="en-US" dirty="0" smtClean="0"/>
          </a:p>
          <a:p>
            <a:r>
              <a:rPr lang="en-US" dirty="0" smtClean="0"/>
              <a:t>Project example: </a:t>
            </a:r>
          </a:p>
          <a:p>
            <a:pPr lvl="1"/>
            <a:r>
              <a:rPr lang="en-US" dirty="0" smtClean="0"/>
              <a:t>Central </a:t>
            </a:r>
            <a:r>
              <a:rPr lang="en-US" dirty="0"/>
              <a:t>Asia Central Asia Quality Health </a:t>
            </a:r>
            <a:r>
              <a:rPr lang="en-US" dirty="0" smtClean="0"/>
              <a:t>                               Care Project/ </a:t>
            </a:r>
            <a:r>
              <a:rPr lang="en-US" dirty="0" err="1" smtClean="0"/>
              <a:t>ZdravPlus</a:t>
            </a:r>
            <a:endParaRPr lang="en-US" dirty="0" smtClean="0"/>
          </a:p>
          <a:p>
            <a:pPr lvl="1"/>
            <a:r>
              <a:rPr lang="en-US" dirty="0"/>
              <a:t>Mali Assistance Technique </a:t>
            </a:r>
            <a:r>
              <a:rPr lang="en-US" dirty="0" err="1"/>
              <a:t>Nationale</a:t>
            </a:r>
            <a:r>
              <a:rPr lang="en-US" dirty="0"/>
              <a:t> </a:t>
            </a:r>
            <a:r>
              <a:rPr lang="en-US" dirty="0" smtClean="0"/>
              <a:t>Plus: Training of auxiliary midwives in AMTSL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3330470"/>
            <a:ext cx="2910737" cy="192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5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Task-Shifting</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WHO describes </a:t>
            </a:r>
            <a:r>
              <a:rPr lang="en-US" dirty="0"/>
              <a:t>task shifting as “the rational redistribution of tasks among health workforce </a:t>
            </a:r>
            <a:r>
              <a:rPr lang="en-US" u="sng" dirty="0" smtClean="0"/>
              <a:t>teams</a:t>
            </a:r>
            <a:r>
              <a:rPr lang="en-US" dirty="0" smtClean="0"/>
              <a:t>” </a:t>
            </a:r>
          </a:p>
          <a:p>
            <a:r>
              <a:rPr lang="en-US" dirty="0" smtClean="0"/>
              <a:t>Encompasses efforts at both upstream (policies) and Implementation (hands-on task demonstrations etc.)</a:t>
            </a:r>
          </a:p>
          <a:p>
            <a:r>
              <a:rPr lang="en-US" dirty="0" smtClean="0"/>
              <a:t>From </a:t>
            </a:r>
            <a:r>
              <a:rPr lang="en-US" dirty="0"/>
              <a:t>highly qualified </a:t>
            </a:r>
            <a:r>
              <a:rPr lang="en-US" dirty="0" smtClean="0"/>
              <a:t>to shorter trained and                                           fewer </a:t>
            </a:r>
            <a:r>
              <a:rPr lang="en-US" dirty="0"/>
              <a:t>qualifications </a:t>
            </a:r>
            <a:r>
              <a:rPr lang="en-US" dirty="0" smtClean="0"/>
              <a:t>to </a:t>
            </a:r>
            <a:r>
              <a:rPr lang="en-US" dirty="0"/>
              <a:t>make more efficient use </a:t>
            </a:r>
            <a:r>
              <a:rPr lang="en-US" dirty="0" smtClean="0"/>
              <a:t>                                            of </a:t>
            </a:r>
            <a:r>
              <a:rPr lang="en-US" dirty="0"/>
              <a:t>the s</a:t>
            </a:r>
            <a:r>
              <a:rPr lang="en-US" dirty="0" smtClean="0"/>
              <a:t>carce HRH available</a:t>
            </a:r>
          </a:p>
          <a:p>
            <a:r>
              <a:rPr lang="en-US" dirty="0" smtClean="0"/>
              <a:t>Should </a:t>
            </a:r>
            <a:r>
              <a:rPr lang="en-US" dirty="0"/>
              <a:t>include continuous monitoring and quality </a:t>
            </a:r>
            <a:r>
              <a:rPr lang="en-US" dirty="0" smtClean="0"/>
              <a:t>                                      assurance </a:t>
            </a:r>
            <a:r>
              <a:rPr lang="en-US" dirty="0"/>
              <a:t>mechanisms</a:t>
            </a:r>
            <a:endParaRPr lang="en-US" dirty="0" smtClean="0"/>
          </a:p>
          <a:p>
            <a:r>
              <a:rPr lang="en-US" dirty="0" smtClean="0"/>
              <a:t>Project example: </a:t>
            </a:r>
          </a:p>
          <a:p>
            <a:pPr lvl="1"/>
            <a:r>
              <a:rPr lang="en-US" dirty="0"/>
              <a:t>Mali Assistance Technique </a:t>
            </a:r>
            <a:r>
              <a:rPr lang="en-US" dirty="0" err="1"/>
              <a:t>Nationale</a:t>
            </a:r>
            <a:r>
              <a:rPr lang="en-US" dirty="0"/>
              <a:t> </a:t>
            </a:r>
            <a:r>
              <a:rPr lang="en-US" dirty="0" smtClean="0"/>
              <a:t>Plus: </a:t>
            </a:r>
            <a:r>
              <a:rPr lang="en-US" dirty="0"/>
              <a:t> </a:t>
            </a:r>
            <a:r>
              <a:rPr lang="en-US" dirty="0" smtClean="0"/>
              <a:t>                                                               Task shifting of AMTSL to auxiliary midwives</a:t>
            </a:r>
            <a:endParaRPr lang="en-US" dirty="0"/>
          </a:p>
          <a:p>
            <a:pPr lvl="1"/>
            <a:r>
              <a:rPr lang="en-US" dirty="0" smtClean="0"/>
              <a:t>Nigeria </a:t>
            </a:r>
            <a:r>
              <a:rPr lang="en-US" dirty="0"/>
              <a:t>PATHS2: </a:t>
            </a:r>
            <a:r>
              <a:rPr lang="en-US" dirty="0" smtClean="0"/>
              <a:t>Competency </a:t>
            </a:r>
            <a:r>
              <a:rPr lang="en-US" dirty="0"/>
              <a:t>based trainings for CHEWs on Emergency Obstetric (EmOC) service provision </a:t>
            </a:r>
            <a:r>
              <a:rPr lang="en-US" dirty="0" smtClean="0"/>
              <a:t>(AMSTL, infection prevention, LSS and ENC) in PHCs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41708"/>
            <a:ext cx="2647718" cy="258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5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Referral Systems</a:t>
            </a:r>
            <a:endParaRPr lang="en-US" dirty="0"/>
          </a:p>
        </p:txBody>
      </p:sp>
      <p:sp>
        <p:nvSpPr>
          <p:cNvPr id="8" name="Content Placeholder 7"/>
          <p:cNvSpPr>
            <a:spLocks noGrp="1"/>
          </p:cNvSpPr>
          <p:nvPr>
            <p:ph idx="1"/>
          </p:nvPr>
        </p:nvSpPr>
        <p:spPr/>
        <p:txBody>
          <a:bodyPr>
            <a:normAutofit fontScale="92500"/>
          </a:bodyPr>
          <a:lstStyle/>
          <a:p>
            <a:r>
              <a:rPr lang="en-US" dirty="0"/>
              <a:t>A</a:t>
            </a:r>
            <a:r>
              <a:rPr lang="en-US" dirty="0" smtClean="0"/>
              <a:t> </a:t>
            </a:r>
            <a:r>
              <a:rPr lang="en-US" dirty="0"/>
              <a:t>process </a:t>
            </a:r>
            <a:r>
              <a:rPr lang="en-US" dirty="0" smtClean="0"/>
              <a:t> in which a health </a:t>
            </a:r>
            <a:r>
              <a:rPr lang="en-US" dirty="0"/>
              <a:t>worker at a one level of the health system, </a:t>
            </a:r>
            <a:r>
              <a:rPr lang="en-US" dirty="0" smtClean="0"/>
              <a:t>seeks </a:t>
            </a:r>
            <a:r>
              <a:rPr lang="en-US" dirty="0"/>
              <a:t>the assistance of a better or differently resourced facility at the same or higher level to assist in, or take over the management of </a:t>
            </a:r>
            <a:r>
              <a:rPr lang="en-US" dirty="0" smtClean="0"/>
              <a:t>a </a:t>
            </a:r>
            <a:r>
              <a:rPr lang="en-US" dirty="0"/>
              <a:t>client’s </a:t>
            </a:r>
            <a:r>
              <a:rPr lang="en-US" dirty="0" smtClean="0"/>
              <a:t>case</a:t>
            </a:r>
          </a:p>
          <a:p>
            <a:r>
              <a:rPr lang="en-US" dirty="0" smtClean="0"/>
              <a:t>Must have </a:t>
            </a:r>
            <a:r>
              <a:rPr lang="en-US" dirty="0"/>
              <a:t>continuous monitoring  </a:t>
            </a:r>
            <a:r>
              <a:rPr lang="en-US" dirty="0" smtClean="0"/>
              <a:t>                                         and </a:t>
            </a:r>
            <a:r>
              <a:rPr lang="en-US" dirty="0"/>
              <a:t>supportive supervision </a:t>
            </a:r>
            <a:r>
              <a:rPr lang="en-US" dirty="0" smtClean="0"/>
              <a:t>                                            mechanisms </a:t>
            </a:r>
            <a:r>
              <a:rPr lang="en-US" dirty="0"/>
              <a:t>established</a:t>
            </a:r>
            <a:endParaRPr lang="en-US" dirty="0" smtClean="0"/>
          </a:p>
          <a:p>
            <a:r>
              <a:rPr lang="en-US" dirty="0" smtClean="0"/>
              <a:t>Project examples: </a:t>
            </a:r>
          </a:p>
          <a:p>
            <a:pPr lvl="1"/>
            <a:r>
              <a:rPr lang="en-US" dirty="0" smtClean="0"/>
              <a:t>Jordan/SHOPS: Using home visits and vouchers for family planning</a:t>
            </a:r>
          </a:p>
          <a:p>
            <a:pPr lvl="1"/>
            <a:r>
              <a:rPr lang="en-US" dirty="0" smtClean="0"/>
              <a:t>Nigeria PATHS2: Two-way referral systems for </a:t>
            </a:r>
            <a:r>
              <a:rPr lang="en-US" dirty="0" err="1" smtClean="0"/>
              <a:t>EmOC</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799"/>
            <a:ext cx="3048000" cy="184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58217"/>
      </p:ext>
    </p:extLst>
  </p:cSld>
  <p:clrMapOvr>
    <a:masterClrMapping/>
  </p:clrMapOvr>
</p:sld>
</file>

<file path=ppt/theme/theme1.xml><?xml version="1.0" encoding="utf-8"?>
<a:theme xmlns:a="http://schemas.openxmlformats.org/drawingml/2006/main" name="4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bt PowerPoint Template International">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3717</TotalTime>
  <Words>3353</Words>
  <Application>Microsoft Office PowerPoint</Application>
  <PresentationFormat>On-screen Show (4:3)</PresentationFormat>
  <Paragraphs>194</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4_Office Theme</vt:lpstr>
      <vt:lpstr>Abt PowerPoint Template International</vt:lpstr>
      <vt:lpstr>3_Office Theme</vt:lpstr>
      <vt:lpstr>PowerPoint Presentation</vt:lpstr>
      <vt:lpstr>What is service delivery?</vt:lpstr>
      <vt:lpstr>Health System Building Block Interactions</vt:lpstr>
      <vt:lpstr>Key components of Service Delivery</vt:lpstr>
      <vt:lpstr>Standards and Guidelines</vt:lpstr>
      <vt:lpstr>QI Systems and Supportive Supervision</vt:lpstr>
      <vt:lpstr>Pre-Service and In-Service Training</vt:lpstr>
      <vt:lpstr>Task-Shifting</vt:lpstr>
      <vt:lpstr>Referral Systems</vt:lpstr>
      <vt:lpstr>Select Abt Projects with Service Delivery/Quality Assurance</vt:lpstr>
      <vt:lpstr>Thank you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Hensley</dc:creator>
  <cp:lastModifiedBy>Ekpenyong Ekanem</cp:lastModifiedBy>
  <cp:revision>149</cp:revision>
  <cp:lastPrinted>2013-09-12T14:30:10Z</cp:lastPrinted>
  <dcterms:created xsi:type="dcterms:W3CDTF">2013-02-28T17:22:46Z</dcterms:created>
  <dcterms:modified xsi:type="dcterms:W3CDTF">2013-09-16T14:43:58Z</dcterms:modified>
</cp:coreProperties>
</file>